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84" r:id="rId6"/>
    <p:sldId id="263" r:id="rId7"/>
    <p:sldId id="293" r:id="rId8"/>
    <p:sldId id="296" r:id="rId9"/>
    <p:sldId id="294" r:id="rId10"/>
    <p:sldId id="297" r:id="rId11"/>
    <p:sldId id="295" r:id="rId12"/>
    <p:sldId id="298" r:id="rId13"/>
    <p:sldId id="278" r:id="rId14"/>
  </p:sldIdLst>
  <p:sldSz cx="12192000"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D686"/>
    <a:srgbClr val="DBA8C2"/>
    <a:srgbClr val="4324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6318" autoAdjust="0"/>
  </p:normalViewPr>
  <p:slideViewPr>
    <p:cSldViewPr>
      <p:cViewPr varScale="1">
        <p:scale>
          <a:sx n="86" d="100"/>
          <a:sy n="86" d="100"/>
        </p:scale>
        <p:origin x="562" y="6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inpin heiti" charset="-122"/>
                <a:ea typeface="inpin heiti"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inpin heiti" charset="-122"/>
                <a:ea typeface="inpin heiti" charset="-122"/>
              </a:defRPr>
            </a:lvl1pPr>
          </a:lstStyle>
          <a:p>
            <a:fld id="{A6F3F1E8-4620-44AE-88BC-65400E6C0687}" type="datetimeFigureOut">
              <a:rPr lang="zh-CN" altLang="en-US" smtClean="0"/>
              <a:pPr/>
              <a:t>2020/11/9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inpin heiti" charset="-122"/>
                <a:ea typeface="inpin heiti"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inpin heiti" charset="-122"/>
                <a:ea typeface="inpin heiti" charset="-122"/>
              </a:defRPr>
            </a:lvl1pPr>
          </a:lstStyle>
          <a:p>
            <a:fld id="{F6DD1667-9DC9-4F55-BA34-F3974778B71D}" type="slidenum">
              <a:rPr lang="zh-CN" altLang="en-US" smtClean="0"/>
              <a:pPr/>
              <a:t>‹#›</a:t>
            </a:fld>
            <a:endParaRPr lang="zh-CN" altLang="en-US" dirty="0"/>
          </a:p>
        </p:txBody>
      </p:sp>
    </p:spTree>
    <p:extLst>
      <p:ext uri="{BB962C8B-B14F-4D97-AF65-F5344CB8AC3E}">
        <p14:creationId xmlns:p14="http://schemas.microsoft.com/office/powerpoint/2010/main" val="890431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inpin heiti" charset="-122"/>
        <a:ea typeface="inpin heiti" charset="-122"/>
        <a:cs typeface="+mn-cs"/>
      </a:defRPr>
    </a:lvl1pPr>
    <a:lvl2pPr marL="457200" algn="l" defTabSz="914400" rtl="0" eaLnBrk="1" latinLnBrk="0" hangingPunct="1">
      <a:defRPr sz="1200" b="0" i="0" kern="1200">
        <a:solidFill>
          <a:schemeClr val="tx1"/>
        </a:solidFill>
        <a:latin typeface="inpin heiti" charset="-122"/>
        <a:ea typeface="inpin heiti" charset="-122"/>
        <a:cs typeface="+mn-cs"/>
      </a:defRPr>
    </a:lvl2pPr>
    <a:lvl3pPr marL="914400" algn="l" defTabSz="914400" rtl="0" eaLnBrk="1" latinLnBrk="0" hangingPunct="1">
      <a:defRPr sz="1200" b="0" i="0" kern="1200">
        <a:solidFill>
          <a:schemeClr val="tx1"/>
        </a:solidFill>
        <a:latin typeface="inpin heiti" charset="-122"/>
        <a:ea typeface="inpin heiti" charset="-122"/>
        <a:cs typeface="+mn-cs"/>
      </a:defRPr>
    </a:lvl3pPr>
    <a:lvl4pPr marL="1371600" algn="l" defTabSz="914400" rtl="0" eaLnBrk="1" latinLnBrk="0" hangingPunct="1">
      <a:defRPr sz="1200" b="0" i="0" kern="1200">
        <a:solidFill>
          <a:schemeClr val="tx1"/>
        </a:solidFill>
        <a:latin typeface="inpin heiti" charset="-122"/>
        <a:ea typeface="inpin heiti" charset="-122"/>
        <a:cs typeface="+mn-cs"/>
      </a:defRPr>
    </a:lvl4pPr>
    <a:lvl5pPr marL="1828800" algn="l" defTabSz="914400" rtl="0" eaLnBrk="1" latinLnBrk="0" hangingPunct="1">
      <a:defRPr sz="1200" b="0" i="0" kern="1200">
        <a:solidFill>
          <a:schemeClr val="tx1"/>
        </a:solidFill>
        <a:latin typeface="inpin heiti" charset="-122"/>
        <a:ea typeface="inpin heiti"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6DD1667-9DC9-4F55-BA34-F3974778B71D}" type="slidenum">
              <a:rPr lang="zh-CN" altLang="en-US" smtClean="0"/>
              <a:t>1</a:t>
            </a:fld>
            <a:endParaRPr lang="zh-CN" altLang="en-US"/>
          </a:p>
        </p:txBody>
      </p:sp>
    </p:spTree>
    <p:extLst>
      <p:ext uri="{BB962C8B-B14F-4D97-AF65-F5344CB8AC3E}">
        <p14:creationId xmlns:p14="http://schemas.microsoft.com/office/powerpoint/2010/main" val="1815243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DD1667-9DC9-4F55-BA34-F3974778B71D}" type="slidenum">
              <a:rPr kumimoji="0" lang="zh-CN" altLang="en-US" sz="1200" b="0" i="0" u="none" strike="noStrike" kern="1200" cap="none" spc="0" normalizeH="0" baseline="0" noProof="0" smtClean="0">
                <a:ln>
                  <a:noFill/>
                </a:ln>
                <a:solidFill>
                  <a:prstClr val="black"/>
                </a:solidFill>
                <a:effectLst/>
                <a:uLnTx/>
                <a:uFillTx/>
                <a:ea typeface="inpin heiti"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ea typeface="inpin heiti" charset="-122"/>
              <a:cs typeface="+mn-cs"/>
            </a:endParaRPr>
          </a:p>
        </p:txBody>
      </p:sp>
    </p:spTree>
    <p:extLst>
      <p:ext uri="{BB962C8B-B14F-4D97-AF65-F5344CB8AC3E}">
        <p14:creationId xmlns:p14="http://schemas.microsoft.com/office/powerpoint/2010/main" val="13755885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DD1667-9DC9-4F55-BA34-F3974778B71D}" type="slidenum">
              <a:rPr kumimoji="0" lang="zh-CN" altLang="en-US" sz="1200" b="0" i="0" u="none" strike="noStrike" kern="1200" cap="none" spc="0" normalizeH="0" baseline="0" noProof="0" smtClean="0">
                <a:ln>
                  <a:noFill/>
                </a:ln>
                <a:solidFill>
                  <a:prstClr val="black"/>
                </a:solidFill>
                <a:effectLst/>
                <a:uLnTx/>
                <a:uFillTx/>
                <a:ea typeface="inpin heiti"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ea typeface="inpin heiti" charset="-122"/>
              <a:cs typeface="+mn-cs"/>
            </a:endParaRPr>
          </a:p>
        </p:txBody>
      </p:sp>
    </p:spTree>
    <p:extLst>
      <p:ext uri="{BB962C8B-B14F-4D97-AF65-F5344CB8AC3E}">
        <p14:creationId xmlns:p14="http://schemas.microsoft.com/office/powerpoint/2010/main" val="7338435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DD1667-9DC9-4F55-BA34-F3974778B71D}" type="slidenum">
              <a:rPr kumimoji="0" lang="zh-CN" altLang="en-US" sz="1200" b="0" i="0" u="none" strike="noStrike" kern="1200" cap="none" spc="0" normalizeH="0" baseline="0" noProof="0" smtClean="0">
                <a:ln>
                  <a:noFill/>
                </a:ln>
                <a:solidFill>
                  <a:prstClr val="black"/>
                </a:solidFill>
                <a:effectLst/>
                <a:uLnTx/>
                <a:uFillTx/>
                <a:ea typeface="inpin heiti"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ea typeface="inpin heiti" charset="-122"/>
              <a:cs typeface="+mn-cs"/>
            </a:endParaRPr>
          </a:p>
        </p:txBody>
      </p:sp>
    </p:spTree>
    <p:extLst>
      <p:ext uri="{BB962C8B-B14F-4D97-AF65-F5344CB8AC3E}">
        <p14:creationId xmlns:p14="http://schemas.microsoft.com/office/powerpoint/2010/main" val="13680481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6DD1667-9DC9-4F55-BA34-F3974778B71D}" type="slidenum">
              <a:rPr lang="zh-CN" altLang="en-US" smtClean="0"/>
              <a:t>13</a:t>
            </a:fld>
            <a:endParaRPr lang="zh-CN" altLang="en-US"/>
          </a:p>
        </p:txBody>
      </p:sp>
    </p:spTree>
    <p:extLst>
      <p:ext uri="{BB962C8B-B14F-4D97-AF65-F5344CB8AC3E}">
        <p14:creationId xmlns:p14="http://schemas.microsoft.com/office/powerpoint/2010/main" val="16944306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6DD1667-9DC9-4F55-BA34-F3974778B71D}" type="slidenum">
              <a:rPr lang="zh-CN" altLang="en-US" smtClean="0"/>
              <a:t>2</a:t>
            </a:fld>
            <a:endParaRPr lang="zh-CN" altLang="en-US"/>
          </a:p>
        </p:txBody>
      </p:sp>
    </p:spTree>
    <p:extLst>
      <p:ext uri="{BB962C8B-B14F-4D97-AF65-F5344CB8AC3E}">
        <p14:creationId xmlns:p14="http://schemas.microsoft.com/office/powerpoint/2010/main" val="3313780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6DD1667-9DC9-4F55-BA34-F3974778B71D}" type="slidenum">
              <a:rPr lang="zh-CN" altLang="en-US" smtClean="0"/>
              <a:t>3</a:t>
            </a:fld>
            <a:endParaRPr lang="zh-CN" altLang="en-US"/>
          </a:p>
        </p:txBody>
      </p:sp>
    </p:spTree>
    <p:extLst>
      <p:ext uri="{BB962C8B-B14F-4D97-AF65-F5344CB8AC3E}">
        <p14:creationId xmlns:p14="http://schemas.microsoft.com/office/powerpoint/2010/main" val="1863146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6DD1667-9DC9-4F55-BA34-F3974778B71D}" type="slidenum">
              <a:rPr lang="zh-CN" altLang="en-US" smtClean="0"/>
              <a:t>4</a:t>
            </a:fld>
            <a:endParaRPr lang="zh-CN" altLang="en-US"/>
          </a:p>
        </p:txBody>
      </p:sp>
    </p:spTree>
    <p:extLst>
      <p:ext uri="{BB962C8B-B14F-4D97-AF65-F5344CB8AC3E}">
        <p14:creationId xmlns:p14="http://schemas.microsoft.com/office/powerpoint/2010/main" val="2326015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6DD1667-9DC9-4F55-BA34-F3974778B71D}" type="slidenum">
              <a:rPr lang="zh-CN" altLang="en-US" smtClean="0"/>
              <a:t>5</a:t>
            </a:fld>
            <a:endParaRPr lang="zh-CN" altLang="en-US"/>
          </a:p>
        </p:txBody>
      </p:sp>
    </p:spTree>
    <p:extLst>
      <p:ext uri="{BB962C8B-B14F-4D97-AF65-F5344CB8AC3E}">
        <p14:creationId xmlns:p14="http://schemas.microsoft.com/office/powerpoint/2010/main" val="12151477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6DD1667-9DC9-4F55-BA34-F3974778B71D}" type="slidenum">
              <a:rPr lang="zh-CN" altLang="en-US" smtClean="0"/>
              <a:t>6</a:t>
            </a:fld>
            <a:endParaRPr lang="zh-CN" altLang="en-US"/>
          </a:p>
        </p:txBody>
      </p:sp>
    </p:spTree>
    <p:extLst>
      <p:ext uri="{BB962C8B-B14F-4D97-AF65-F5344CB8AC3E}">
        <p14:creationId xmlns:p14="http://schemas.microsoft.com/office/powerpoint/2010/main" val="1684459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DD1667-9DC9-4F55-BA34-F3974778B71D}" type="slidenum">
              <a:rPr kumimoji="0" lang="zh-CN" altLang="en-US" sz="1200" b="0" i="0" u="none" strike="noStrike" kern="1200" cap="none" spc="0" normalizeH="0" baseline="0" noProof="0" smtClean="0">
                <a:ln>
                  <a:noFill/>
                </a:ln>
                <a:solidFill>
                  <a:prstClr val="black"/>
                </a:solidFill>
                <a:effectLst/>
                <a:uLnTx/>
                <a:uFillTx/>
                <a:ea typeface="inpin heiti"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ea typeface="inpin heiti" charset="-122"/>
              <a:cs typeface="+mn-cs"/>
            </a:endParaRPr>
          </a:p>
        </p:txBody>
      </p:sp>
    </p:spTree>
    <p:extLst>
      <p:ext uri="{BB962C8B-B14F-4D97-AF65-F5344CB8AC3E}">
        <p14:creationId xmlns:p14="http://schemas.microsoft.com/office/powerpoint/2010/main" val="27824228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DD1667-9DC9-4F55-BA34-F3974778B71D}" type="slidenum">
              <a:rPr kumimoji="0" lang="zh-CN" altLang="en-US" sz="1200" b="0" i="0" u="none" strike="noStrike" kern="1200" cap="none" spc="0" normalizeH="0" baseline="0" noProof="0" smtClean="0">
                <a:ln>
                  <a:noFill/>
                </a:ln>
                <a:solidFill>
                  <a:prstClr val="black"/>
                </a:solidFill>
                <a:effectLst/>
                <a:uLnTx/>
                <a:uFillTx/>
                <a:ea typeface="inpin heiti"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ea typeface="inpin heiti" charset="-122"/>
              <a:cs typeface="+mn-cs"/>
            </a:endParaRPr>
          </a:p>
        </p:txBody>
      </p:sp>
    </p:spTree>
    <p:extLst>
      <p:ext uri="{BB962C8B-B14F-4D97-AF65-F5344CB8AC3E}">
        <p14:creationId xmlns:p14="http://schemas.microsoft.com/office/powerpoint/2010/main" val="1102475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DD1667-9DC9-4F55-BA34-F3974778B71D}" type="slidenum">
              <a:rPr kumimoji="0" lang="zh-CN" altLang="en-US" sz="1200" b="0" i="0" u="none" strike="noStrike" kern="1200" cap="none" spc="0" normalizeH="0" baseline="0" noProof="0" smtClean="0">
                <a:ln>
                  <a:noFill/>
                </a:ln>
                <a:solidFill>
                  <a:prstClr val="black"/>
                </a:solidFill>
                <a:effectLst/>
                <a:uLnTx/>
                <a:uFillTx/>
                <a:ea typeface="inpin heiti"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ea typeface="inpin heiti" charset="-122"/>
              <a:cs typeface="+mn-cs"/>
            </a:endParaRPr>
          </a:p>
        </p:txBody>
      </p:sp>
    </p:spTree>
    <p:extLst>
      <p:ext uri="{BB962C8B-B14F-4D97-AF65-F5344CB8AC3E}">
        <p14:creationId xmlns:p14="http://schemas.microsoft.com/office/powerpoint/2010/main" val="29598325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b="0" i="0">
                <a:solidFill>
                  <a:schemeClr val="tx1">
                    <a:tint val="75000"/>
                  </a:schemeClr>
                </a:solidFill>
                <a:latin typeface="inpin heiti" charset="-122"/>
              </a:defRPr>
            </a:lvl1pPr>
          </a:lstStyle>
          <a:p>
            <a:fld id="{1D8BD707-D9CF-40AE-B4C6-C98DA3205C09}" type="datetimeFigureOut">
              <a:rPr lang="en-US" smtClean="0"/>
              <a:pPr/>
              <a:t>11/9/2020</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b="0" i="0">
                <a:solidFill>
                  <a:schemeClr val="tx1">
                    <a:tint val="75000"/>
                  </a:schemeClr>
                </a:solidFill>
                <a:latin typeface="inpin heiti" charset="-122"/>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b="0" i="0">
                <a:solidFill>
                  <a:schemeClr val="tx1">
                    <a:tint val="75000"/>
                  </a:schemeClr>
                </a:solidFill>
                <a:latin typeface="inpin heiti" charset="-122"/>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750" advClick="0" advTm="5000">
        <p:split orient="vert"/>
      </p:transition>
    </mc:Choice>
    <mc:Fallback xmlns="">
      <p:transition spd="slow" advClick="0" advTm="5000">
        <p:split orient="vert"/>
      </p:transition>
    </mc:Fallback>
  </mc:AlternateContent>
  <p:txStyles>
    <p:titleStyle>
      <a:lvl1pPr algn="ctr" defTabSz="914400" rtl="0" eaLnBrk="1" latinLnBrk="0" hangingPunct="1">
        <a:spcBef>
          <a:spcPct val="0"/>
        </a:spcBef>
        <a:buNone/>
        <a:defRPr sz="4400" b="0" i="0" kern="1200">
          <a:solidFill>
            <a:schemeClr val="tx1"/>
          </a:solidFill>
          <a:latin typeface="inpin heiti" charset="-122"/>
          <a:ea typeface="+mj-ea"/>
          <a:cs typeface="+mj-cs"/>
        </a:defRPr>
      </a:lvl1pPr>
    </p:titleStyle>
    <p:bodyStyle>
      <a:lvl1pPr marL="342900" indent="-342900" algn="l" defTabSz="914400" rtl="0" eaLnBrk="1" latinLnBrk="0" hangingPunct="1">
        <a:spcBef>
          <a:spcPct val="20000"/>
        </a:spcBef>
        <a:buFont typeface="Arial" pitchFamily="34" charset="0"/>
        <a:buChar char="•"/>
        <a:defRPr sz="3200" b="0" i="0" kern="1200">
          <a:solidFill>
            <a:schemeClr val="tx1"/>
          </a:solidFill>
          <a:latin typeface="inpin heiti" charset="-122"/>
          <a:ea typeface="+mn-ea"/>
          <a:cs typeface="+mn-cs"/>
        </a:defRPr>
      </a:lvl1pPr>
      <a:lvl2pPr marL="742950" indent="-285750" algn="l" defTabSz="914400" rtl="0" eaLnBrk="1" latinLnBrk="0" hangingPunct="1">
        <a:spcBef>
          <a:spcPct val="20000"/>
        </a:spcBef>
        <a:buFont typeface="Arial" pitchFamily="34" charset="0"/>
        <a:buChar char="–"/>
        <a:defRPr sz="2800" b="0" i="0" kern="1200">
          <a:solidFill>
            <a:schemeClr val="tx1"/>
          </a:solidFill>
          <a:latin typeface="inpin heiti" charset="-122"/>
          <a:ea typeface="+mn-ea"/>
          <a:cs typeface="+mn-cs"/>
        </a:defRPr>
      </a:lvl2pPr>
      <a:lvl3pPr marL="1143000" indent="-228600" algn="l" defTabSz="914400" rtl="0" eaLnBrk="1" latinLnBrk="0" hangingPunct="1">
        <a:spcBef>
          <a:spcPct val="20000"/>
        </a:spcBef>
        <a:buFont typeface="Arial" pitchFamily="34" charset="0"/>
        <a:buChar char="•"/>
        <a:defRPr sz="2400" b="0" i="0" kern="1200">
          <a:solidFill>
            <a:schemeClr val="tx1"/>
          </a:solidFill>
          <a:latin typeface="inpin heiti" charset="-122"/>
          <a:ea typeface="+mn-ea"/>
          <a:cs typeface="+mn-cs"/>
        </a:defRPr>
      </a:lvl3pPr>
      <a:lvl4pPr marL="1600200" indent="-228600" algn="l" defTabSz="914400" rtl="0" eaLnBrk="1" latinLnBrk="0" hangingPunct="1">
        <a:spcBef>
          <a:spcPct val="20000"/>
        </a:spcBef>
        <a:buFont typeface="Arial" pitchFamily="34" charset="0"/>
        <a:buChar char="–"/>
        <a:defRPr sz="2000" b="0" i="0" kern="1200">
          <a:solidFill>
            <a:schemeClr val="tx1"/>
          </a:solidFill>
          <a:latin typeface="inpin heiti" charset="-122"/>
          <a:ea typeface="+mn-ea"/>
          <a:cs typeface="+mn-cs"/>
        </a:defRPr>
      </a:lvl4pPr>
      <a:lvl5pPr marL="2057400" indent="-228600" algn="l" defTabSz="914400" rtl="0" eaLnBrk="1" latinLnBrk="0" hangingPunct="1">
        <a:spcBef>
          <a:spcPct val="20000"/>
        </a:spcBef>
        <a:buFont typeface="Arial" pitchFamily="34" charset="0"/>
        <a:buChar char="»"/>
        <a:defRPr sz="2000" b="0" i="0" kern="1200">
          <a:solidFill>
            <a:schemeClr val="tx1"/>
          </a:solidFill>
          <a:latin typeface="inpin heiti" charset="-122"/>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emf"/><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1.emf"/></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4.emf"/><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24" name="矩形 23"/>
          <p:cNvSpPr/>
          <p:nvPr/>
        </p:nvSpPr>
        <p:spPr>
          <a:xfrm flipV="1">
            <a:off x="-19050" y="0"/>
            <a:ext cx="12192000" cy="6858000"/>
          </a:xfrm>
          <a:prstGeom prst="rect">
            <a:avLst/>
          </a:prstGeom>
          <a:blipFill dpi="0" rotWithShape="1">
            <a:blip r:embed="rId4">
              <a:alphaModFix amt="20000"/>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22" name="矩形 21"/>
          <p:cNvSpPr/>
          <p:nvPr/>
        </p:nvSpPr>
        <p:spPr>
          <a:xfrm>
            <a:off x="-19050" y="29547"/>
            <a:ext cx="12192000" cy="6858000"/>
          </a:xfrm>
          <a:prstGeom prst="rect">
            <a:avLst/>
          </a:prstGeom>
          <a:blipFill dpi="0" rotWithShape="1">
            <a:blip r:embed="rId4">
              <a:alphaModFix amt="20000"/>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pic>
        <p:nvPicPr>
          <p:cNvPr id="4" name="图片 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886200" y="0"/>
            <a:ext cx="4479461" cy="6858000"/>
          </a:xfrm>
          <a:prstGeom prst="rect">
            <a:avLst/>
          </a:prstGeom>
        </p:spPr>
      </p:pic>
      <p:sp>
        <p:nvSpPr>
          <p:cNvPr id="21" name="任意多边形 20"/>
          <p:cNvSpPr/>
          <p:nvPr/>
        </p:nvSpPr>
        <p:spPr>
          <a:xfrm>
            <a:off x="3810000" y="1676400"/>
            <a:ext cx="4590052" cy="1957570"/>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inpin heiti" charset="-122"/>
                <a:ea typeface="inpin heiti" charset="-122"/>
              </a:rPr>
              <a:t>              </a:t>
            </a:r>
            <a:endParaRPr lang="zh-CN" altLang="en-US" dirty="0">
              <a:latin typeface="inpin heiti" charset="-122"/>
              <a:ea typeface="inpin heiti" charset="-122"/>
            </a:endParaRPr>
          </a:p>
        </p:txBody>
      </p:sp>
      <p:sp>
        <p:nvSpPr>
          <p:cNvPr id="7" name="文本框 6"/>
          <p:cNvSpPr txBox="1"/>
          <p:nvPr/>
        </p:nvSpPr>
        <p:spPr>
          <a:xfrm>
            <a:off x="4317494" y="2087273"/>
            <a:ext cx="3518912" cy="1323439"/>
          </a:xfrm>
          <a:prstGeom prst="rect">
            <a:avLst/>
          </a:prstGeom>
          <a:noFill/>
          <a:effectLst/>
        </p:spPr>
        <p:txBody>
          <a:bodyPr wrap="none" rtlCol="0">
            <a:spAutoFit/>
          </a:bodyPr>
          <a:lstStyle/>
          <a:p>
            <a:r>
              <a:rPr lang="zh-CN" altLang="en-US" sz="4000" spc="1200" dirty="0">
                <a:ln w="3175">
                  <a:noFill/>
                </a:ln>
                <a:solidFill>
                  <a:schemeClr val="tx1">
                    <a:lumMod val="75000"/>
                    <a:lumOff val="25000"/>
                  </a:schemeClr>
                </a:solidFill>
                <a:effectLst>
                  <a:outerShdw blurRad="50800" dist="38100" dir="5400000" algn="t" rotWithShape="0">
                    <a:prstClr val="black">
                      <a:alpha val="40000"/>
                    </a:prstClr>
                  </a:outerShdw>
                </a:effectLst>
                <a:latin typeface="inpin heiti" charset="-122"/>
                <a:ea typeface="inpin heiti" charset="-122"/>
              </a:rPr>
              <a:t>双通道数字</a:t>
            </a:r>
            <a:endParaRPr lang="en-US" altLang="zh-CN" sz="4000" spc="1200" dirty="0">
              <a:ln w="3175">
                <a:noFill/>
              </a:ln>
              <a:solidFill>
                <a:schemeClr val="tx1">
                  <a:lumMod val="75000"/>
                  <a:lumOff val="25000"/>
                </a:schemeClr>
              </a:solidFill>
              <a:effectLst>
                <a:outerShdw blurRad="50800" dist="38100" dir="5400000" algn="t" rotWithShape="0">
                  <a:prstClr val="black">
                    <a:alpha val="40000"/>
                  </a:prstClr>
                </a:outerShdw>
              </a:effectLst>
              <a:latin typeface="inpin heiti" charset="-122"/>
              <a:ea typeface="inpin heiti" charset="-122"/>
            </a:endParaRPr>
          </a:p>
          <a:p>
            <a:pPr algn="ctr"/>
            <a:r>
              <a:rPr lang="zh-CN" altLang="en-US" sz="4000" spc="1200" dirty="0">
                <a:ln w="3175">
                  <a:noFill/>
                </a:ln>
                <a:solidFill>
                  <a:schemeClr val="tx1">
                    <a:lumMod val="75000"/>
                    <a:lumOff val="25000"/>
                  </a:schemeClr>
                </a:solidFill>
                <a:effectLst>
                  <a:outerShdw blurRad="50800" dist="38100" dir="5400000" algn="t" rotWithShape="0">
                    <a:prstClr val="black">
                      <a:alpha val="40000"/>
                    </a:prstClr>
                  </a:outerShdw>
                </a:effectLst>
                <a:latin typeface="inpin heiti" charset="-122"/>
                <a:ea typeface="inpin heiti" charset="-122"/>
              </a:rPr>
              <a:t>示波器</a:t>
            </a:r>
          </a:p>
        </p:txBody>
      </p:sp>
      <p:pic>
        <p:nvPicPr>
          <p:cNvPr id="10" name="图片 9"/>
          <p:cNvPicPr>
            <a:picLocks noChangeAspect="1"/>
          </p:cNvPicPr>
          <p:nvPr/>
        </p:nvPicPr>
        <p:blipFill>
          <a:blip r:embed="rId6"/>
          <a:stretch>
            <a:fillRect/>
          </a:stretch>
        </p:blipFill>
        <p:spPr>
          <a:xfrm>
            <a:off x="4114800" y="5126220"/>
            <a:ext cx="431588" cy="368300"/>
          </a:xfrm>
          <a:prstGeom prst="rect">
            <a:avLst/>
          </a:prstGeom>
        </p:spPr>
      </p:pic>
      <p:pic>
        <p:nvPicPr>
          <p:cNvPr id="11" name="图片 10"/>
          <p:cNvPicPr>
            <a:picLocks noChangeAspect="1"/>
          </p:cNvPicPr>
          <p:nvPr/>
        </p:nvPicPr>
        <p:blipFill>
          <a:blip r:embed="rId7"/>
          <a:stretch>
            <a:fillRect/>
          </a:stretch>
        </p:blipFill>
        <p:spPr>
          <a:xfrm>
            <a:off x="6629400" y="457200"/>
            <a:ext cx="913950" cy="520700"/>
          </a:xfrm>
          <a:prstGeom prst="rect">
            <a:avLst/>
          </a:prstGeom>
        </p:spPr>
      </p:pic>
      <p:sp>
        <p:nvSpPr>
          <p:cNvPr id="26" name="圆角矩形 25"/>
          <p:cNvSpPr/>
          <p:nvPr/>
        </p:nvSpPr>
        <p:spPr>
          <a:xfrm>
            <a:off x="4191000" y="4463874"/>
            <a:ext cx="4038600" cy="846496"/>
          </a:xfrm>
          <a:prstGeom prst="round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8" name="文本框 7"/>
          <p:cNvSpPr txBox="1"/>
          <p:nvPr/>
        </p:nvSpPr>
        <p:spPr>
          <a:xfrm>
            <a:off x="3653163" y="4410068"/>
            <a:ext cx="5114273" cy="954107"/>
          </a:xfrm>
          <a:prstGeom prst="rect">
            <a:avLst/>
          </a:prstGeom>
          <a:noFill/>
        </p:spPr>
        <p:txBody>
          <a:bodyPr wrap="square" rtlCol="0">
            <a:spAutoFit/>
          </a:bodyPr>
          <a:lstStyle/>
          <a:p>
            <a:pPr algn="ctr"/>
            <a:r>
              <a:rPr lang="zh-CN" altLang="en-US" sz="2800" dirty="0">
                <a:ln w="3175">
                  <a:noFill/>
                </a:ln>
                <a:solidFill>
                  <a:schemeClr val="tx1">
                    <a:lumMod val="75000"/>
                    <a:lumOff val="25000"/>
                  </a:schemeClr>
                </a:solidFill>
                <a:latin typeface="inpin heiti" charset="-122"/>
                <a:ea typeface="inpin heiti" charset="-122"/>
              </a:rPr>
              <a:t>自动化</a:t>
            </a:r>
            <a:r>
              <a:rPr lang="en-US" altLang="zh-CN" sz="2800" dirty="0">
                <a:ln w="3175">
                  <a:noFill/>
                </a:ln>
                <a:solidFill>
                  <a:schemeClr val="tx1">
                    <a:lumMod val="75000"/>
                    <a:lumOff val="25000"/>
                  </a:schemeClr>
                </a:solidFill>
                <a:latin typeface="inpin heiti" charset="-122"/>
                <a:ea typeface="inpin heiti" charset="-122"/>
              </a:rPr>
              <a:t>1705</a:t>
            </a:r>
            <a:r>
              <a:rPr lang="zh-CN" altLang="en-US" sz="2800" dirty="0">
                <a:ln w="3175">
                  <a:noFill/>
                </a:ln>
                <a:solidFill>
                  <a:schemeClr val="tx1">
                    <a:lumMod val="75000"/>
                    <a:lumOff val="25000"/>
                  </a:schemeClr>
                </a:solidFill>
                <a:latin typeface="inpin heiti" charset="-122"/>
                <a:ea typeface="inpin heiti" charset="-122"/>
              </a:rPr>
              <a:t>班</a:t>
            </a:r>
            <a:endParaRPr lang="en-US" altLang="zh-CN" sz="2800" dirty="0">
              <a:ln w="3175">
                <a:noFill/>
              </a:ln>
              <a:solidFill>
                <a:schemeClr val="tx1">
                  <a:lumMod val="75000"/>
                  <a:lumOff val="25000"/>
                </a:schemeClr>
              </a:solidFill>
              <a:latin typeface="inpin heiti" charset="-122"/>
              <a:ea typeface="inpin heiti" charset="-122"/>
            </a:endParaRPr>
          </a:p>
          <a:p>
            <a:pPr algn="ctr"/>
            <a:r>
              <a:rPr lang="zh-CN" altLang="en-US" sz="2800" dirty="0">
                <a:ln w="3175">
                  <a:noFill/>
                </a:ln>
                <a:solidFill>
                  <a:schemeClr val="tx1">
                    <a:lumMod val="75000"/>
                    <a:lumOff val="25000"/>
                  </a:schemeClr>
                </a:solidFill>
                <a:latin typeface="inpin heiti" charset="-122"/>
                <a:ea typeface="inpin heiti" charset="-122"/>
              </a:rPr>
              <a:t>裴熙隆、刘刚、莫卫民</a:t>
            </a:r>
          </a:p>
        </p:txBody>
      </p:sp>
    </p:spTree>
    <p:extLst>
      <p:ext uri="{BB962C8B-B14F-4D97-AF65-F5344CB8AC3E}">
        <p14:creationId xmlns:p14="http://schemas.microsoft.com/office/powerpoint/2010/main" val="1618533498"/>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32" presetClass="emph" presetSubtype="0" fill="hold" grpId="0" nodeType="withEffect">
                                  <p:stCondLst>
                                    <p:cond delay="0"/>
                                  </p:stCondLst>
                                  <p:childTnLst>
                                    <p:animRot by="120000">
                                      <p:cBhvr>
                                        <p:cTn id="11" dur="200" fill="hold">
                                          <p:stCondLst>
                                            <p:cond delay="0"/>
                                          </p:stCondLst>
                                        </p:cTn>
                                        <p:tgtEl>
                                          <p:spTgt spid="26"/>
                                        </p:tgtEl>
                                        <p:attrNameLst>
                                          <p:attrName>r</p:attrName>
                                        </p:attrNameLst>
                                      </p:cBhvr>
                                    </p:animRot>
                                    <p:animRot by="-240000">
                                      <p:cBhvr>
                                        <p:cTn id="12" dur="400" fill="hold">
                                          <p:stCondLst>
                                            <p:cond delay="400"/>
                                          </p:stCondLst>
                                        </p:cTn>
                                        <p:tgtEl>
                                          <p:spTgt spid="26"/>
                                        </p:tgtEl>
                                        <p:attrNameLst>
                                          <p:attrName>r</p:attrName>
                                        </p:attrNameLst>
                                      </p:cBhvr>
                                    </p:animRot>
                                    <p:animRot by="240000">
                                      <p:cBhvr>
                                        <p:cTn id="13" dur="400" fill="hold">
                                          <p:stCondLst>
                                            <p:cond delay="800"/>
                                          </p:stCondLst>
                                        </p:cTn>
                                        <p:tgtEl>
                                          <p:spTgt spid="26"/>
                                        </p:tgtEl>
                                        <p:attrNameLst>
                                          <p:attrName>r</p:attrName>
                                        </p:attrNameLst>
                                      </p:cBhvr>
                                    </p:animRot>
                                    <p:animRot by="-240000">
                                      <p:cBhvr>
                                        <p:cTn id="14" dur="400" fill="hold">
                                          <p:stCondLst>
                                            <p:cond delay="1200"/>
                                          </p:stCondLst>
                                        </p:cTn>
                                        <p:tgtEl>
                                          <p:spTgt spid="26"/>
                                        </p:tgtEl>
                                        <p:attrNameLst>
                                          <p:attrName>r</p:attrName>
                                        </p:attrNameLst>
                                      </p:cBhvr>
                                    </p:animRot>
                                    <p:animRot by="120000">
                                      <p:cBhvr>
                                        <p:cTn id="15" dur="400" fill="hold">
                                          <p:stCondLst>
                                            <p:cond delay="1600"/>
                                          </p:stCondLst>
                                        </p:cTn>
                                        <p:tgtEl>
                                          <p:spTgt spid="26"/>
                                        </p:tgtEl>
                                        <p:attrNameLst>
                                          <p:attrName>r</p:attrName>
                                        </p:attrNameLst>
                                      </p:cBhvr>
                                    </p:animRot>
                                  </p:childTnLst>
                                </p:cTn>
                              </p:par>
                              <p:par>
                                <p:cTn id="16" presetID="32" presetClass="emph" presetSubtype="0" fill="hold" grpId="0" nodeType="withEffect">
                                  <p:stCondLst>
                                    <p:cond delay="0"/>
                                  </p:stCondLst>
                                  <p:childTnLst>
                                    <p:animRot by="120000">
                                      <p:cBhvr>
                                        <p:cTn id="17" dur="200" fill="hold">
                                          <p:stCondLst>
                                            <p:cond delay="0"/>
                                          </p:stCondLst>
                                        </p:cTn>
                                        <p:tgtEl>
                                          <p:spTgt spid="8"/>
                                        </p:tgtEl>
                                        <p:attrNameLst>
                                          <p:attrName>r</p:attrName>
                                        </p:attrNameLst>
                                      </p:cBhvr>
                                    </p:animRot>
                                    <p:animRot by="-240000">
                                      <p:cBhvr>
                                        <p:cTn id="18" dur="400" fill="hold">
                                          <p:stCondLst>
                                            <p:cond delay="400"/>
                                          </p:stCondLst>
                                        </p:cTn>
                                        <p:tgtEl>
                                          <p:spTgt spid="8"/>
                                        </p:tgtEl>
                                        <p:attrNameLst>
                                          <p:attrName>r</p:attrName>
                                        </p:attrNameLst>
                                      </p:cBhvr>
                                    </p:animRot>
                                    <p:animRot by="240000">
                                      <p:cBhvr>
                                        <p:cTn id="19" dur="400" fill="hold">
                                          <p:stCondLst>
                                            <p:cond delay="800"/>
                                          </p:stCondLst>
                                        </p:cTn>
                                        <p:tgtEl>
                                          <p:spTgt spid="8"/>
                                        </p:tgtEl>
                                        <p:attrNameLst>
                                          <p:attrName>r</p:attrName>
                                        </p:attrNameLst>
                                      </p:cBhvr>
                                    </p:animRot>
                                    <p:animRot by="-240000">
                                      <p:cBhvr>
                                        <p:cTn id="20" dur="400" fill="hold">
                                          <p:stCondLst>
                                            <p:cond delay="1200"/>
                                          </p:stCondLst>
                                        </p:cTn>
                                        <p:tgtEl>
                                          <p:spTgt spid="8"/>
                                        </p:tgtEl>
                                        <p:attrNameLst>
                                          <p:attrName>r</p:attrName>
                                        </p:attrNameLst>
                                      </p:cBhvr>
                                    </p:animRot>
                                    <p:animRot by="120000">
                                      <p:cBhvr>
                                        <p:cTn id="21" dur="400" fill="hold">
                                          <p:stCondLst>
                                            <p:cond delay="1600"/>
                                          </p:stCondLst>
                                        </p:cTn>
                                        <p:tgtEl>
                                          <p:spTgt spid="8"/>
                                        </p:tgtEl>
                                        <p:attrNameLst>
                                          <p:attrName>r</p:attrName>
                                        </p:attrNameLst>
                                      </p:cBhvr>
                                    </p:animRot>
                                  </p:childTnLst>
                                </p:cTn>
                              </p:par>
                              <p:par>
                                <p:cTn id="22" presetID="2" presetClass="entr" presetSubtype="4" fill="hold" nodeType="withEffect">
                                  <p:stCondLst>
                                    <p:cond delay="0"/>
                                  </p:stCondLst>
                                  <p:childTnLst>
                                    <p:set>
                                      <p:cBhvr>
                                        <p:cTn id="23" dur="1" fill="hold">
                                          <p:stCondLst>
                                            <p:cond delay="0"/>
                                          </p:stCondLst>
                                        </p:cTn>
                                        <p:tgtEl>
                                          <p:spTgt spid="8">
                                            <p:txEl>
                                              <p:pRg st="0" end="0"/>
                                            </p:txEl>
                                          </p:spTgt>
                                        </p:tgtEl>
                                        <p:attrNameLst>
                                          <p:attrName>style.visibility</p:attrName>
                                        </p:attrNameLst>
                                      </p:cBhvr>
                                      <p:to>
                                        <p:strVal val="visible"/>
                                      </p:to>
                                    </p:set>
                                    <p:anim calcmode="lin" valueType="num">
                                      <p:cBhvr additive="base">
                                        <p:cTn id="24"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8">
                                            <p:txEl>
                                              <p:pRg st="0" end="0"/>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8">
                                            <p:txEl>
                                              <p:pRg st="1" end="1"/>
                                            </p:txEl>
                                          </p:spTgt>
                                        </p:tgtEl>
                                        <p:attrNameLst>
                                          <p:attrName>style.visibility</p:attrName>
                                        </p:attrNameLst>
                                      </p:cBhvr>
                                      <p:to>
                                        <p:strVal val="visible"/>
                                      </p:to>
                                    </p:set>
                                    <p:anim calcmode="lin" valueType="num">
                                      <p:cBhvr additive="base">
                                        <p:cTn id="28"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6" grpId="0" animBg="1"/>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15" name="矩形 14"/>
          <p:cNvSpPr/>
          <p:nvPr/>
        </p:nvSpPr>
        <p:spPr>
          <a:xfrm>
            <a:off x="0" y="0"/>
            <a:ext cx="12192000" cy="6858000"/>
          </a:xfrm>
          <a:prstGeom prst="rect">
            <a:avLst/>
          </a:prstGeom>
          <a:blipFill dpi="0" rotWithShape="1">
            <a:blip r:embed="rId4">
              <a:alphaModFix amt="20000"/>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11" name="矩形 10"/>
          <p:cNvSpPr/>
          <p:nvPr/>
        </p:nvSpPr>
        <p:spPr>
          <a:xfrm>
            <a:off x="-76200" y="1789176"/>
            <a:ext cx="12192000" cy="274320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8" name="任意多边形 7"/>
          <p:cNvSpPr/>
          <p:nvPr/>
        </p:nvSpPr>
        <p:spPr>
          <a:xfrm>
            <a:off x="4909127" y="1752600"/>
            <a:ext cx="2322731" cy="990600"/>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rgbClr val="FFC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inpin heiti" charset="-122"/>
                <a:ea typeface="inpin heiti" charset="-122"/>
                <a:cs typeface="+mn-cs"/>
              </a:rPr>
              <a:t>              </a:t>
            </a:r>
            <a:endParaRPr kumimoji="0" lang="zh-CN" altLang="en-US" sz="2800" b="0" i="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9" name="文本框 8"/>
          <p:cNvSpPr txBox="1"/>
          <p:nvPr/>
        </p:nvSpPr>
        <p:spPr>
          <a:xfrm>
            <a:off x="4572005" y="3290200"/>
            <a:ext cx="3467616" cy="646331"/>
          </a:xfrm>
          <a:prstGeom prst="rect">
            <a:avLst/>
          </a:prstGeom>
          <a:noFill/>
          <a:effectLst/>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2800" normalizeH="0" baseline="0" noProof="0" dirty="0">
                <a:ln w="15875">
                  <a:noFill/>
                </a:ln>
                <a:solidFill>
                  <a:prstClr val="black">
                    <a:lumMod val="75000"/>
                    <a:lumOff val="25000"/>
                  </a:prstClr>
                </a:solidFill>
                <a:effectLst/>
                <a:uLnTx/>
                <a:uFillTx/>
                <a:latin typeface="inpin heiti" charset="-122"/>
                <a:ea typeface="inpin heiti" charset="-122"/>
                <a:cs typeface="+mn-cs"/>
              </a:rPr>
              <a:t>作品演示</a:t>
            </a:r>
          </a:p>
        </p:txBody>
      </p:sp>
      <p:sp>
        <p:nvSpPr>
          <p:cNvPr id="10" name="文本框 9"/>
          <p:cNvSpPr txBox="1"/>
          <p:nvPr/>
        </p:nvSpPr>
        <p:spPr>
          <a:xfrm>
            <a:off x="4996724" y="2067580"/>
            <a:ext cx="2242276"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600" normalizeH="0" baseline="0" noProof="0" dirty="0">
                <a:ln w="0">
                  <a:noFill/>
                </a:ln>
                <a:solidFill>
                  <a:prstClr val="white"/>
                </a:solidFill>
                <a:effectLst/>
                <a:uLnTx/>
                <a:uFillTx/>
                <a:latin typeface="inpin heiti" charset="-122"/>
                <a:ea typeface="inpin heiti" charset="-122"/>
                <a:cs typeface="+mn-cs"/>
              </a:rPr>
              <a:t>PART04</a:t>
            </a:r>
          </a:p>
        </p:txBody>
      </p:sp>
      <p:pic>
        <p:nvPicPr>
          <p:cNvPr id="12" name="图片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rot="7385971">
            <a:off x="5041791" y="769200"/>
            <a:ext cx="2057400" cy="1645223"/>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2184107058"/>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par>
                                <p:cTn id="16" presetID="47"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000"/>
                                        <p:tgtEl>
                                          <p:spTgt spid="9"/>
                                        </p:tgtEl>
                                      </p:cBhvr>
                                    </p:animEffect>
                                    <p:anim calcmode="lin" valueType="num">
                                      <p:cBhvr>
                                        <p:cTn id="31" dur="1000" fill="hold"/>
                                        <p:tgtEl>
                                          <p:spTgt spid="9"/>
                                        </p:tgtEl>
                                        <p:attrNameLst>
                                          <p:attrName>ppt_x</p:attrName>
                                        </p:attrNameLst>
                                      </p:cBhvr>
                                      <p:tavLst>
                                        <p:tav tm="0">
                                          <p:val>
                                            <p:strVal val="#ppt_x"/>
                                          </p:val>
                                        </p:tav>
                                        <p:tav tm="100000">
                                          <p:val>
                                            <p:strVal val="#ppt_x"/>
                                          </p:val>
                                        </p:tav>
                                      </p:tavLst>
                                    </p:anim>
                                    <p:anim calcmode="lin" valueType="num">
                                      <p:cBhvr>
                                        <p:cTn id="3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animBg="1"/>
      <p:bldP spid="9"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2" name="Arc 30"/>
          <p:cNvSpPr/>
          <p:nvPr/>
        </p:nvSpPr>
        <p:spPr>
          <a:xfrm rot="19051047">
            <a:off x="266333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sp>
        <p:nvSpPr>
          <p:cNvPr id="3" name="Arc 31"/>
          <p:cNvSpPr/>
          <p:nvPr/>
        </p:nvSpPr>
        <p:spPr>
          <a:xfrm rot="19051047">
            <a:off x="473981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sp>
        <p:nvSpPr>
          <p:cNvPr id="4" name="Arc 32"/>
          <p:cNvSpPr/>
          <p:nvPr/>
        </p:nvSpPr>
        <p:spPr>
          <a:xfrm rot="19051047">
            <a:off x="681629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grpSp>
        <p:nvGrpSpPr>
          <p:cNvPr id="22" name="组合 21"/>
          <p:cNvGrpSpPr/>
          <p:nvPr/>
        </p:nvGrpSpPr>
        <p:grpSpPr>
          <a:xfrm>
            <a:off x="0" y="228257"/>
            <a:ext cx="12192000" cy="523220"/>
            <a:chOff x="0" y="207136"/>
            <a:chExt cx="12192000" cy="523220"/>
          </a:xfrm>
        </p:grpSpPr>
        <p:sp>
          <p:nvSpPr>
            <p:cNvPr id="23" name="文本框 22"/>
            <p:cNvSpPr txBox="1"/>
            <p:nvPr/>
          </p:nvSpPr>
          <p:spPr>
            <a:xfrm>
              <a:off x="4957694" y="207136"/>
              <a:ext cx="2236510" cy="523220"/>
            </a:xfrm>
            <a:prstGeom prst="rect">
              <a:avLst/>
            </a:prstGeom>
            <a:noFill/>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1200" normalizeH="0" baseline="0" noProof="0" dirty="0">
                  <a:ln w="3175">
                    <a:noFill/>
                  </a:ln>
                  <a:solidFill>
                    <a:prstClr val="black">
                      <a:lumMod val="75000"/>
                      <a:lumOff val="25000"/>
                    </a:prstClr>
                  </a:solidFill>
                  <a:effectLst/>
                  <a:uLnTx/>
                  <a:uFillTx/>
                  <a:latin typeface="inpin heiti" charset="-122"/>
                  <a:ea typeface="inpin heiti" charset="-122"/>
                  <a:cs typeface="+mn-cs"/>
                </a:rPr>
                <a:t>作品演示</a:t>
              </a:r>
            </a:p>
          </p:txBody>
        </p:sp>
        <p:sp>
          <p:nvSpPr>
            <p:cNvPr id="24" name="直接连接符 8"/>
            <p:cNvSpPr>
              <a:spLocks noChangeShapeType="1"/>
            </p:cNvSpPr>
            <p:nvPr/>
          </p:nvSpPr>
          <p:spPr bwMode="auto">
            <a:xfrm>
              <a:off x="0" y="368487"/>
              <a:ext cx="4650014"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marL="0" marR="0" lvl="0" indent="0" algn="l" defTabSz="1216025"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393939">
                    <a:lumMod val="75000"/>
                    <a:lumOff val="25000"/>
                  </a:srgbClr>
                </a:solidFill>
                <a:effectLst/>
                <a:uLnTx/>
                <a:uFillTx/>
                <a:latin typeface="inpin heiti" charset="-122"/>
                <a:ea typeface="inpin heiti" charset="-122"/>
                <a:cs typeface="+mn-cs"/>
              </a:endParaRPr>
            </a:p>
          </p:txBody>
        </p:sp>
        <p:sp>
          <p:nvSpPr>
            <p:cNvPr id="25" name="直接连接符 8"/>
            <p:cNvSpPr>
              <a:spLocks noChangeShapeType="1"/>
            </p:cNvSpPr>
            <p:nvPr/>
          </p:nvSpPr>
          <p:spPr bwMode="auto">
            <a:xfrm>
              <a:off x="7501884" y="367518"/>
              <a:ext cx="4690116"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marL="0" marR="0" lvl="0" indent="0" algn="l" defTabSz="1216025"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393939">
                    <a:lumMod val="75000"/>
                    <a:lumOff val="25000"/>
                  </a:srgbClr>
                </a:solidFill>
                <a:effectLst/>
                <a:uLnTx/>
                <a:uFillTx/>
                <a:latin typeface="inpin heiti" charset="-122"/>
                <a:ea typeface="inpin heiti" charset="-122"/>
                <a:cs typeface="+mn-cs"/>
              </a:endParaRPr>
            </a:p>
          </p:txBody>
        </p:sp>
      </p:grpSp>
      <p:pic>
        <p:nvPicPr>
          <p:cNvPr id="5" name="图片 4">
            <a:extLst>
              <a:ext uri="{FF2B5EF4-FFF2-40B4-BE49-F238E27FC236}">
                <a16:creationId xmlns:a16="http://schemas.microsoft.com/office/drawing/2014/main" id="{1131A2B7-A7EE-402C-BA89-72B77500E68F}"/>
              </a:ext>
            </a:extLst>
          </p:cNvPr>
          <p:cNvPicPr>
            <a:picLocks noChangeAspect="1"/>
          </p:cNvPicPr>
          <p:nvPr/>
        </p:nvPicPr>
        <p:blipFill>
          <a:blip r:embed="rId4"/>
          <a:stretch>
            <a:fillRect/>
          </a:stretch>
        </p:blipFill>
        <p:spPr>
          <a:xfrm>
            <a:off x="857089" y="1752600"/>
            <a:ext cx="5759003" cy="4345311"/>
          </a:xfrm>
          <a:prstGeom prst="rect">
            <a:avLst/>
          </a:prstGeom>
        </p:spPr>
      </p:pic>
      <p:sp>
        <p:nvSpPr>
          <p:cNvPr id="6" name="文本框 5">
            <a:extLst>
              <a:ext uri="{FF2B5EF4-FFF2-40B4-BE49-F238E27FC236}">
                <a16:creationId xmlns:a16="http://schemas.microsoft.com/office/drawing/2014/main" id="{1BF49DAF-EE95-41D1-B1DD-63705833FF70}"/>
              </a:ext>
            </a:extLst>
          </p:cNvPr>
          <p:cNvSpPr txBox="1"/>
          <p:nvPr/>
        </p:nvSpPr>
        <p:spPr>
          <a:xfrm>
            <a:off x="7501884" y="3429000"/>
            <a:ext cx="3416320" cy="646331"/>
          </a:xfrm>
          <a:prstGeom prst="rect">
            <a:avLst/>
          </a:prstGeom>
          <a:noFill/>
        </p:spPr>
        <p:txBody>
          <a:bodyPr wrap="none" rtlCol="0">
            <a:spAutoFit/>
          </a:bodyPr>
          <a:lstStyle/>
          <a:p>
            <a:r>
              <a:rPr lang="zh-CN" altLang="en-US" sz="3600" dirty="0"/>
              <a:t>示波器整体照片</a:t>
            </a:r>
          </a:p>
        </p:txBody>
      </p:sp>
    </p:spTree>
    <p:extLst>
      <p:ext uri="{BB962C8B-B14F-4D97-AF65-F5344CB8AC3E}">
        <p14:creationId xmlns:p14="http://schemas.microsoft.com/office/powerpoint/2010/main" val="3398730168"/>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rc 30"/>
          <p:cNvSpPr/>
          <p:nvPr/>
        </p:nvSpPr>
        <p:spPr>
          <a:xfrm rot="19051047">
            <a:off x="266333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sp>
        <p:nvSpPr>
          <p:cNvPr id="3" name="Arc 31"/>
          <p:cNvSpPr/>
          <p:nvPr/>
        </p:nvSpPr>
        <p:spPr>
          <a:xfrm rot="19051047">
            <a:off x="473981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sp>
        <p:nvSpPr>
          <p:cNvPr id="4" name="Arc 32"/>
          <p:cNvSpPr/>
          <p:nvPr/>
        </p:nvSpPr>
        <p:spPr>
          <a:xfrm rot="19051047">
            <a:off x="681629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grpSp>
        <p:nvGrpSpPr>
          <p:cNvPr id="22" name="组合 21"/>
          <p:cNvGrpSpPr/>
          <p:nvPr/>
        </p:nvGrpSpPr>
        <p:grpSpPr>
          <a:xfrm>
            <a:off x="0" y="228257"/>
            <a:ext cx="12192000" cy="523220"/>
            <a:chOff x="0" y="207136"/>
            <a:chExt cx="12192000" cy="523220"/>
          </a:xfrm>
        </p:grpSpPr>
        <p:sp>
          <p:nvSpPr>
            <p:cNvPr id="23" name="文本框 22"/>
            <p:cNvSpPr txBox="1"/>
            <p:nvPr/>
          </p:nvSpPr>
          <p:spPr>
            <a:xfrm>
              <a:off x="4957694" y="207136"/>
              <a:ext cx="2236510" cy="523220"/>
            </a:xfrm>
            <a:prstGeom prst="rect">
              <a:avLst/>
            </a:prstGeom>
            <a:noFill/>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1200" normalizeH="0" baseline="0" noProof="0" dirty="0">
                  <a:ln w="3175">
                    <a:noFill/>
                  </a:ln>
                  <a:solidFill>
                    <a:prstClr val="black">
                      <a:lumMod val="75000"/>
                      <a:lumOff val="25000"/>
                    </a:prstClr>
                  </a:solidFill>
                  <a:effectLst/>
                  <a:uLnTx/>
                  <a:uFillTx/>
                  <a:latin typeface="inpin heiti" charset="-122"/>
                  <a:ea typeface="inpin heiti" charset="-122"/>
                  <a:cs typeface="+mn-cs"/>
                </a:rPr>
                <a:t>作品演示</a:t>
              </a:r>
            </a:p>
          </p:txBody>
        </p:sp>
        <p:sp>
          <p:nvSpPr>
            <p:cNvPr id="24" name="直接连接符 8"/>
            <p:cNvSpPr>
              <a:spLocks noChangeShapeType="1"/>
            </p:cNvSpPr>
            <p:nvPr/>
          </p:nvSpPr>
          <p:spPr bwMode="auto">
            <a:xfrm>
              <a:off x="0" y="368487"/>
              <a:ext cx="4650014"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marL="0" marR="0" lvl="0" indent="0" algn="l" defTabSz="1216025"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393939">
                    <a:lumMod val="75000"/>
                    <a:lumOff val="25000"/>
                  </a:srgbClr>
                </a:solidFill>
                <a:effectLst/>
                <a:uLnTx/>
                <a:uFillTx/>
                <a:latin typeface="inpin heiti" charset="-122"/>
                <a:ea typeface="inpin heiti" charset="-122"/>
                <a:cs typeface="+mn-cs"/>
              </a:endParaRPr>
            </a:p>
          </p:txBody>
        </p:sp>
        <p:sp>
          <p:nvSpPr>
            <p:cNvPr id="25" name="直接连接符 8"/>
            <p:cNvSpPr>
              <a:spLocks noChangeShapeType="1"/>
            </p:cNvSpPr>
            <p:nvPr/>
          </p:nvSpPr>
          <p:spPr bwMode="auto">
            <a:xfrm>
              <a:off x="7501884" y="367518"/>
              <a:ext cx="4690116"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marL="0" marR="0" lvl="0" indent="0" algn="l" defTabSz="1216025"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393939">
                    <a:lumMod val="75000"/>
                    <a:lumOff val="25000"/>
                  </a:srgbClr>
                </a:solidFill>
                <a:effectLst/>
                <a:uLnTx/>
                <a:uFillTx/>
                <a:latin typeface="inpin heiti" charset="-122"/>
                <a:ea typeface="inpin heiti" charset="-122"/>
                <a:cs typeface="+mn-cs"/>
              </a:endParaRPr>
            </a:p>
          </p:txBody>
        </p:sp>
      </p:grpSp>
      <p:sp>
        <p:nvSpPr>
          <p:cNvPr id="6" name="文本框 5">
            <a:extLst>
              <a:ext uri="{FF2B5EF4-FFF2-40B4-BE49-F238E27FC236}">
                <a16:creationId xmlns:a16="http://schemas.microsoft.com/office/drawing/2014/main" id="{1BF49DAF-EE95-41D1-B1DD-63705833FF70}"/>
              </a:ext>
            </a:extLst>
          </p:cNvPr>
          <p:cNvSpPr txBox="1"/>
          <p:nvPr/>
        </p:nvSpPr>
        <p:spPr>
          <a:xfrm>
            <a:off x="7501884" y="3429000"/>
            <a:ext cx="2954655" cy="646331"/>
          </a:xfrm>
          <a:prstGeom prst="rect">
            <a:avLst/>
          </a:prstGeom>
          <a:noFill/>
        </p:spPr>
        <p:txBody>
          <a:bodyPr wrap="none" rtlCol="0">
            <a:spAutoFit/>
          </a:bodyPr>
          <a:lstStyle/>
          <a:p>
            <a:r>
              <a:rPr lang="zh-CN" altLang="en-US" sz="3600" dirty="0"/>
              <a:t>单次触发波形</a:t>
            </a:r>
          </a:p>
        </p:txBody>
      </p:sp>
      <p:pic>
        <p:nvPicPr>
          <p:cNvPr id="7" name="图片 6">
            <a:extLst>
              <a:ext uri="{FF2B5EF4-FFF2-40B4-BE49-F238E27FC236}">
                <a16:creationId xmlns:a16="http://schemas.microsoft.com/office/drawing/2014/main" id="{4B7F1BFE-866A-4951-B6C1-2B9D8D3E4192}"/>
              </a:ext>
            </a:extLst>
          </p:cNvPr>
          <p:cNvPicPr>
            <a:picLocks noChangeAspect="1"/>
          </p:cNvPicPr>
          <p:nvPr/>
        </p:nvPicPr>
        <p:blipFill>
          <a:blip r:embed="rId3"/>
          <a:stretch>
            <a:fillRect/>
          </a:stretch>
        </p:blipFill>
        <p:spPr>
          <a:xfrm>
            <a:off x="692227" y="1916993"/>
            <a:ext cx="6628311" cy="3753552"/>
          </a:xfrm>
          <a:prstGeom prst="rect">
            <a:avLst/>
          </a:prstGeom>
        </p:spPr>
      </p:pic>
    </p:spTree>
    <p:extLst>
      <p:ext uri="{BB962C8B-B14F-4D97-AF65-F5344CB8AC3E}">
        <p14:creationId xmlns:p14="http://schemas.microsoft.com/office/powerpoint/2010/main" val="2253861204"/>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2" name="矩形 1"/>
          <p:cNvSpPr/>
          <p:nvPr/>
        </p:nvSpPr>
        <p:spPr>
          <a:xfrm flipV="1">
            <a:off x="-19050" y="0"/>
            <a:ext cx="12192000" cy="6858000"/>
          </a:xfrm>
          <a:prstGeom prst="rect">
            <a:avLst/>
          </a:prstGeom>
          <a:blipFill dpi="0" rotWithShape="1">
            <a:blip r:embed="rId4">
              <a:alphaModFix amt="20000"/>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3" name="矩形 2"/>
          <p:cNvSpPr/>
          <p:nvPr/>
        </p:nvSpPr>
        <p:spPr>
          <a:xfrm>
            <a:off x="0" y="0"/>
            <a:ext cx="12192000" cy="6858000"/>
          </a:xfrm>
          <a:prstGeom prst="rect">
            <a:avLst/>
          </a:prstGeom>
          <a:blipFill dpi="0" rotWithShape="1">
            <a:blip r:embed="rId4">
              <a:alphaModFix amt="20000"/>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pic>
        <p:nvPicPr>
          <p:cNvPr id="4" name="图片 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886200" y="0"/>
            <a:ext cx="4479461" cy="6858000"/>
          </a:xfrm>
          <a:prstGeom prst="rect">
            <a:avLst/>
          </a:prstGeom>
        </p:spPr>
      </p:pic>
      <p:sp>
        <p:nvSpPr>
          <p:cNvPr id="5" name="任意多边形 4"/>
          <p:cNvSpPr/>
          <p:nvPr/>
        </p:nvSpPr>
        <p:spPr>
          <a:xfrm>
            <a:off x="3810000" y="1676400"/>
            <a:ext cx="4590052" cy="1957570"/>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inpin heiti" charset="-122"/>
                <a:ea typeface="inpin heiti" charset="-122"/>
              </a:rPr>
              <a:t>              </a:t>
            </a:r>
            <a:endParaRPr lang="zh-CN" altLang="en-US" dirty="0">
              <a:latin typeface="inpin heiti" charset="-122"/>
              <a:ea typeface="inpin heiti" charset="-122"/>
            </a:endParaRPr>
          </a:p>
        </p:txBody>
      </p:sp>
      <p:sp>
        <p:nvSpPr>
          <p:cNvPr id="6" name="文本框 5"/>
          <p:cNvSpPr txBox="1"/>
          <p:nvPr/>
        </p:nvSpPr>
        <p:spPr>
          <a:xfrm>
            <a:off x="3900102" y="2084592"/>
            <a:ext cx="4499950" cy="1200329"/>
          </a:xfrm>
          <a:prstGeom prst="rect">
            <a:avLst/>
          </a:prstGeom>
          <a:noFill/>
          <a:effectLst/>
        </p:spPr>
        <p:txBody>
          <a:bodyPr wrap="none" rtlCol="0">
            <a:spAutoFit/>
          </a:bodyPr>
          <a:lstStyle/>
          <a:p>
            <a:r>
              <a:rPr lang="zh-CN" altLang="en-US" sz="7200" spc="1200" dirty="0">
                <a:ln w="3175">
                  <a:noFill/>
                </a:ln>
                <a:solidFill>
                  <a:schemeClr val="tx1">
                    <a:lumMod val="75000"/>
                    <a:lumOff val="25000"/>
                  </a:schemeClr>
                </a:solidFill>
                <a:effectLst>
                  <a:outerShdw blurRad="50800" dist="38100" dir="5400000" algn="t" rotWithShape="0">
                    <a:prstClr val="black">
                      <a:alpha val="40000"/>
                    </a:prstClr>
                  </a:outerShdw>
                </a:effectLst>
                <a:latin typeface="inpin heiti" charset="-122"/>
                <a:ea typeface="inpin heiti" charset="-122"/>
              </a:rPr>
              <a:t>谢谢观看</a:t>
            </a:r>
          </a:p>
        </p:txBody>
      </p:sp>
      <p:pic>
        <p:nvPicPr>
          <p:cNvPr id="7" name="图片 6"/>
          <p:cNvPicPr>
            <a:picLocks noChangeAspect="1"/>
          </p:cNvPicPr>
          <p:nvPr/>
        </p:nvPicPr>
        <p:blipFill>
          <a:blip r:embed="rId6"/>
          <a:stretch>
            <a:fillRect/>
          </a:stretch>
        </p:blipFill>
        <p:spPr>
          <a:xfrm>
            <a:off x="4114800" y="5126220"/>
            <a:ext cx="431588" cy="368300"/>
          </a:xfrm>
          <a:prstGeom prst="rect">
            <a:avLst/>
          </a:prstGeom>
        </p:spPr>
      </p:pic>
      <p:pic>
        <p:nvPicPr>
          <p:cNvPr id="8" name="图片 7"/>
          <p:cNvPicPr>
            <a:picLocks noChangeAspect="1"/>
          </p:cNvPicPr>
          <p:nvPr/>
        </p:nvPicPr>
        <p:blipFill>
          <a:blip r:embed="rId7"/>
          <a:stretch>
            <a:fillRect/>
          </a:stretch>
        </p:blipFill>
        <p:spPr>
          <a:xfrm>
            <a:off x="6629400" y="457200"/>
            <a:ext cx="913950" cy="520700"/>
          </a:xfrm>
          <a:prstGeom prst="rect">
            <a:avLst/>
          </a:prstGeom>
        </p:spPr>
      </p:pic>
    </p:spTree>
    <p:extLst>
      <p:ext uri="{BB962C8B-B14F-4D97-AF65-F5344CB8AC3E}">
        <p14:creationId xmlns:p14="http://schemas.microsoft.com/office/powerpoint/2010/main" val="1728786538"/>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10" name="任意多边形 9"/>
          <p:cNvSpPr/>
          <p:nvPr/>
        </p:nvSpPr>
        <p:spPr>
          <a:xfrm>
            <a:off x="4267200" y="-838200"/>
            <a:ext cx="3587151" cy="1529852"/>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inpin heiti" charset="-122"/>
                <a:ea typeface="inpin heiti" charset="-122"/>
              </a:rPr>
              <a:t>              </a:t>
            </a:r>
            <a:endParaRPr lang="zh-CN" altLang="en-US" dirty="0">
              <a:latin typeface="inpin heiti" charset="-122"/>
              <a:ea typeface="inpin heiti" charset="-122"/>
            </a:endParaRPr>
          </a:p>
        </p:txBody>
      </p:sp>
      <p:sp>
        <p:nvSpPr>
          <p:cNvPr id="11" name="文本框 10"/>
          <p:cNvSpPr txBox="1"/>
          <p:nvPr/>
        </p:nvSpPr>
        <p:spPr>
          <a:xfrm>
            <a:off x="5105400" y="34088"/>
            <a:ext cx="1963999" cy="646331"/>
          </a:xfrm>
          <a:prstGeom prst="rect">
            <a:avLst/>
          </a:prstGeom>
          <a:noFill/>
          <a:effectLst/>
        </p:spPr>
        <p:txBody>
          <a:bodyPr wrap="none" rtlCol="0">
            <a:spAutoFit/>
          </a:bodyPr>
          <a:lstStyle/>
          <a:p>
            <a:r>
              <a:rPr lang="zh-CN" altLang="en-US" sz="3600" spc="1200" dirty="0">
                <a:ln w="9525">
                  <a:solidFill>
                    <a:srgbClr val="FFC000"/>
                  </a:solidFill>
                </a:ln>
                <a:solidFill>
                  <a:srgbClr val="FFC000"/>
                </a:solidFill>
                <a:latin typeface="inpin heiti" charset="-122"/>
                <a:ea typeface="inpin heiti" charset="-122"/>
              </a:rPr>
              <a:t>目  录</a:t>
            </a:r>
          </a:p>
        </p:txBody>
      </p:sp>
      <p:grpSp>
        <p:nvGrpSpPr>
          <p:cNvPr id="17" name="组合 16"/>
          <p:cNvGrpSpPr/>
          <p:nvPr/>
        </p:nvGrpSpPr>
        <p:grpSpPr>
          <a:xfrm>
            <a:off x="257603" y="1901446"/>
            <a:ext cx="2133918" cy="2202262"/>
            <a:chOff x="1402180" y="2333063"/>
            <a:chExt cx="1704652" cy="1759248"/>
          </a:xfrm>
        </p:grpSpPr>
        <p:sp>
          <p:nvSpPr>
            <p:cNvPr id="13" name="任意多边形 12"/>
            <p:cNvSpPr/>
            <p:nvPr/>
          </p:nvSpPr>
          <p:spPr>
            <a:xfrm>
              <a:off x="1454201" y="2333063"/>
              <a:ext cx="1502619" cy="640838"/>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inpin heiti" charset="-122"/>
                  <a:ea typeface="inpin heiti" charset="-122"/>
                </a:rPr>
                <a:t>              </a:t>
              </a:r>
              <a:endParaRPr lang="zh-CN" altLang="en-US" dirty="0">
                <a:latin typeface="inpin heiti" charset="-122"/>
                <a:ea typeface="inpin heiti" charset="-122"/>
              </a:endParaRPr>
            </a:p>
          </p:txBody>
        </p:sp>
        <p:sp>
          <p:nvSpPr>
            <p:cNvPr id="14" name="文本框 13"/>
            <p:cNvSpPr txBox="1"/>
            <p:nvPr/>
          </p:nvSpPr>
          <p:spPr>
            <a:xfrm>
              <a:off x="1402180" y="3625171"/>
              <a:ext cx="1704652" cy="467140"/>
            </a:xfrm>
            <a:prstGeom prst="rect">
              <a:avLst/>
            </a:prstGeom>
            <a:noFill/>
            <a:effectLst/>
          </p:spPr>
          <p:txBody>
            <a:bodyPr wrap="none" rtlCol="0">
              <a:spAutoFit/>
            </a:bodyPr>
            <a:lstStyle/>
            <a:p>
              <a:r>
                <a:rPr lang="zh-CN" altLang="en-US" sz="3200" spc="600" dirty="0">
                  <a:ln w="15875">
                    <a:noFill/>
                  </a:ln>
                  <a:solidFill>
                    <a:schemeClr val="tx1">
                      <a:lumMod val="75000"/>
                      <a:lumOff val="25000"/>
                    </a:schemeClr>
                  </a:solidFill>
                  <a:latin typeface="inpin heiti" charset="-122"/>
                  <a:ea typeface="inpin heiti" charset="-122"/>
                </a:rPr>
                <a:t>设计背景</a:t>
              </a:r>
            </a:p>
          </p:txBody>
        </p:sp>
        <p:sp>
          <p:nvSpPr>
            <p:cNvPr id="15" name="文本框 14"/>
            <p:cNvSpPr txBox="1"/>
            <p:nvPr/>
          </p:nvSpPr>
          <p:spPr>
            <a:xfrm>
              <a:off x="1585048" y="2538807"/>
              <a:ext cx="1339169" cy="319623"/>
            </a:xfrm>
            <a:prstGeom prst="rect">
              <a:avLst/>
            </a:prstGeom>
            <a:noFill/>
          </p:spPr>
          <p:txBody>
            <a:bodyPr wrap="square" rtlCol="0">
              <a:spAutoFit/>
            </a:bodyPr>
            <a:lstStyle/>
            <a:p>
              <a:pPr algn="ctr"/>
              <a:r>
                <a:rPr lang="en-US" altLang="zh-CN" sz="2000" spc="600" dirty="0">
                  <a:ln w="0">
                    <a:noFill/>
                  </a:ln>
                  <a:solidFill>
                    <a:schemeClr val="bg1"/>
                  </a:solidFill>
                  <a:latin typeface="inpin heiti" charset="-122"/>
                  <a:ea typeface="inpin heiti" charset="-122"/>
                </a:rPr>
                <a:t>PART01</a:t>
              </a:r>
            </a:p>
          </p:txBody>
        </p:sp>
      </p:grpSp>
      <p:grpSp>
        <p:nvGrpSpPr>
          <p:cNvPr id="34" name="组合 33"/>
          <p:cNvGrpSpPr/>
          <p:nvPr/>
        </p:nvGrpSpPr>
        <p:grpSpPr>
          <a:xfrm>
            <a:off x="3200241" y="1901446"/>
            <a:ext cx="2133917" cy="2202262"/>
            <a:chOff x="1402180" y="2333063"/>
            <a:chExt cx="1704653" cy="1759248"/>
          </a:xfrm>
        </p:grpSpPr>
        <p:sp>
          <p:nvSpPr>
            <p:cNvPr id="35" name="任意多边形 34"/>
            <p:cNvSpPr/>
            <p:nvPr/>
          </p:nvSpPr>
          <p:spPr>
            <a:xfrm>
              <a:off x="1454201" y="2333063"/>
              <a:ext cx="1502619" cy="640838"/>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inpin heiti" charset="-122"/>
                  <a:ea typeface="inpin heiti" charset="-122"/>
                </a:rPr>
                <a:t>              </a:t>
              </a:r>
              <a:endParaRPr lang="zh-CN" altLang="en-US" dirty="0">
                <a:latin typeface="inpin heiti" charset="-122"/>
                <a:ea typeface="inpin heiti" charset="-122"/>
              </a:endParaRPr>
            </a:p>
          </p:txBody>
        </p:sp>
        <p:sp>
          <p:nvSpPr>
            <p:cNvPr id="36" name="文本框 35"/>
            <p:cNvSpPr txBox="1"/>
            <p:nvPr/>
          </p:nvSpPr>
          <p:spPr>
            <a:xfrm>
              <a:off x="1402180" y="3625171"/>
              <a:ext cx="1704653" cy="467140"/>
            </a:xfrm>
            <a:prstGeom prst="rect">
              <a:avLst/>
            </a:prstGeom>
            <a:noFill/>
            <a:effectLst/>
          </p:spPr>
          <p:txBody>
            <a:bodyPr wrap="none" rtlCol="0">
              <a:spAutoFit/>
            </a:bodyPr>
            <a:lstStyle/>
            <a:p>
              <a:r>
                <a:rPr lang="zh-CN" altLang="en-US" sz="3200" spc="600" dirty="0">
                  <a:ln w="15875">
                    <a:noFill/>
                  </a:ln>
                  <a:solidFill>
                    <a:schemeClr val="tx1">
                      <a:lumMod val="75000"/>
                      <a:lumOff val="25000"/>
                    </a:schemeClr>
                  </a:solidFill>
                  <a:latin typeface="inpin heiti" charset="-122"/>
                  <a:ea typeface="inpin heiti" charset="-122"/>
                </a:rPr>
                <a:t>设计方案</a:t>
              </a:r>
            </a:p>
          </p:txBody>
        </p:sp>
        <p:sp>
          <p:nvSpPr>
            <p:cNvPr id="37" name="文本框 36"/>
            <p:cNvSpPr txBox="1"/>
            <p:nvPr/>
          </p:nvSpPr>
          <p:spPr>
            <a:xfrm>
              <a:off x="1585048" y="2538807"/>
              <a:ext cx="1339169" cy="319623"/>
            </a:xfrm>
            <a:prstGeom prst="rect">
              <a:avLst/>
            </a:prstGeom>
            <a:noFill/>
          </p:spPr>
          <p:txBody>
            <a:bodyPr wrap="square" rtlCol="0">
              <a:spAutoFit/>
            </a:bodyPr>
            <a:lstStyle/>
            <a:p>
              <a:pPr algn="ctr"/>
              <a:r>
                <a:rPr lang="en-US" altLang="zh-CN" sz="2000" spc="600" dirty="0">
                  <a:ln w="0">
                    <a:noFill/>
                  </a:ln>
                  <a:solidFill>
                    <a:schemeClr val="bg1"/>
                  </a:solidFill>
                  <a:latin typeface="inpin heiti" charset="-122"/>
                  <a:ea typeface="inpin heiti" charset="-122"/>
                </a:rPr>
                <a:t>PART02</a:t>
              </a:r>
            </a:p>
          </p:txBody>
        </p:sp>
      </p:grpSp>
      <p:grpSp>
        <p:nvGrpSpPr>
          <p:cNvPr id="12" name="组合 11">
            <a:extLst>
              <a:ext uri="{FF2B5EF4-FFF2-40B4-BE49-F238E27FC236}">
                <a16:creationId xmlns:a16="http://schemas.microsoft.com/office/drawing/2014/main" id="{B505F145-E674-435E-B9E7-5150C5B631AF}"/>
              </a:ext>
            </a:extLst>
          </p:cNvPr>
          <p:cNvGrpSpPr/>
          <p:nvPr/>
        </p:nvGrpSpPr>
        <p:grpSpPr>
          <a:xfrm>
            <a:off x="6437299" y="1901446"/>
            <a:ext cx="2133918" cy="2202262"/>
            <a:chOff x="1402180" y="2333063"/>
            <a:chExt cx="1704651" cy="1759248"/>
          </a:xfrm>
        </p:grpSpPr>
        <p:sp>
          <p:nvSpPr>
            <p:cNvPr id="16" name="任意多边形 12">
              <a:extLst>
                <a:ext uri="{FF2B5EF4-FFF2-40B4-BE49-F238E27FC236}">
                  <a16:creationId xmlns:a16="http://schemas.microsoft.com/office/drawing/2014/main" id="{66CD6FFA-F346-44DA-9EA3-7427D0C5C81D}"/>
                </a:ext>
              </a:extLst>
            </p:cNvPr>
            <p:cNvSpPr/>
            <p:nvPr/>
          </p:nvSpPr>
          <p:spPr>
            <a:xfrm>
              <a:off x="1454201" y="2333063"/>
              <a:ext cx="1502619" cy="640838"/>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inpin heiti" charset="-122"/>
                  <a:ea typeface="inpin heiti" charset="-122"/>
                </a:rPr>
                <a:t>              </a:t>
              </a:r>
              <a:endParaRPr lang="zh-CN" altLang="en-US" dirty="0">
                <a:latin typeface="inpin heiti" charset="-122"/>
                <a:ea typeface="inpin heiti" charset="-122"/>
              </a:endParaRPr>
            </a:p>
          </p:txBody>
        </p:sp>
        <p:sp>
          <p:nvSpPr>
            <p:cNvPr id="18" name="文本框 17">
              <a:extLst>
                <a:ext uri="{FF2B5EF4-FFF2-40B4-BE49-F238E27FC236}">
                  <a16:creationId xmlns:a16="http://schemas.microsoft.com/office/drawing/2014/main" id="{134C0236-F723-4BB2-8843-A7229C4A0DE4}"/>
                </a:ext>
              </a:extLst>
            </p:cNvPr>
            <p:cNvSpPr txBox="1"/>
            <p:nvPr/>
          </p:nvSpPr>
          <p:spPr>
            <a:xfrm>
              <a:off x="1402180" y="3625171"/>
              <a:ext cx="1704651" cy="467140"/>
            </a:xfrm>
            <a:prstGeom prst="rect">
              <a:avLst/>
            </a:prstGeom>
            <a:noFill/>
            <a:effectLst/>
          </p:spPr>
          <p:txBody>
            <a:bodyPr wrap="none" rtlCol="0">
              <a:spAutoFit/>
            </a:bodyPr>
            <a:lstStyle/>
            <a:p>
              <a:r>
                <a:rPr lang="zh-CN" altLang="en-US" sz="3200" spc="600" dirty="0">
                  <a:ln w="15875">
                    <a:noFill/>
                  </a:ln>
                  <a:solidFill>
                    <a:schemeClr val="tx1">
                      <a:lumMod val="75000"/>
                      <a:lumOff val="25000"/>
                    </a:schemeClr>
                  </a:solidFill>
                  <a:latin typeface="inpin heiti" charset="-122"/>
                  <a:ea typeface="inpin heiti" charset="-122"/>
                </a:rPr>
                <a:t>团队分工</a:t>
              </a:r>
            </a:p>
          </p:txBody>
        </p:sp>
        <p:sp>
          <p:nvSpPr>
            <p:cNvPr id="19" name="文本框 18">
              <a:extLst>
                <a:ext uri="{FF2B5EF4-FFF2-40B4-BE49-F238E27FC236}">
                  <a16:creationId xmlns:a16="http://schemas.microsoft.com/office/drawing/2014/main" id="{0C73C444-F510-4AAF-893C-A5B945A2DEE1}"/>
                </a:ext>
              </a:extLst>
            </p:cNvPr>
            <p:cNvSpPr txBox="1"/>
            <p:nvPr/>
          </p:nvSpPr>
          <p:spPr>
            <a:xfrm>
              <a:off x="1585048" y="2538807"/>
              <a:ext cx="1339169" cy="319623"/>
            </a:xfrm>
            <a:prstGeom prst="rect">
              <a:avLst/>
            </a:prstGeom>
            <a:noFill/>
          </p:spPr>
          <p:txBody>
            <a:bodyPr wrap="square" rtlCol="0">
              <a:spAutoFit/>
            </a:bodyPr>
            <a:lstStyle/>
            <a:p>
              <a:pPr algn="ctr"/>
              <a:r>
                <a:rPr lang="en-US" altLang="zh-CN" sz="2000" spc="600" dirty="0">
                  <a:ln w="0">
                    <a:noFill/>
                  </a:ln>
                  <a:solidFill>
                    <a:schemeClr val="bg1"/>
                  </a:solidFill>
                  <a:latin typeface="inpin heiti" charset="-122"/>
                  <a:ea typeface="inpin heiti" charset="-122"/>
                </a:rPr>
                <a:t>PART01</a:t>
              </a:r>
            </a:p>
          </p:txBody>
        </p:sp>
      </p:grpSp>
      <p:grpSp>
        <p:nvGrpSpPr>
          <p:cNvPr id="20" name="组合 19">
            <a:extLst>
              <a:ext uri="{FF2B5EF4-FFF2-40B4-BE49-F238E27FC236}">
                <a16:creationId xmlns:a16="http://schemas.microsoft.com/office/drawing/2014/main" id="{423FF127-9A63-4A0C-960A-79679044FB27}"/>
              </a:ext>
            </a:extLst>
          </p:cNvPr>
          <p:cNvGrpSpPr/>
          <p:nvPr/>
        </p:nvGrpSpPr>
        <p:grpSpPr>
          <a:xfrm>
            <a:off x="9379937" y="1901446"/>
            <a:ext cx="2133918" cy="2202262"/>
            <a:chOff x="1402180" y="2333063"/>
            <a:chExt cx="1704653" cy="1759248"/>
          </a:xfrm>
        </p:grpSpPr>
        <p:sp>
          <p:nvSpPr>
            <p:cNvPr id="21" name="任意多边形 34">
              <a:extLst>
                <a:ext uri="{FF2B5EF4-FFF2-40B4-BE49-F238E27FC236}">
                  <a16:creationId xmlns:a16="http://schemas.microsoft.com/office/drawing/2014/main" id="{A332949E-99A4-4F81-BB4B-C28421ED3AC7}"/>
                </a:ext>
              </a:extLst>
            </p:cNvPr>
            <p:cNvSpPr/>
            <p:nvPr/>
          </p:nvSpPr>
          <p:spPr>
            <a:xfrm>
              <a:off x="1454201" y="2333063"/>
              <a:ext cx="1502619" cy="640838"/>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inpin heiti" charset="-122"/>
                  <a:ea typeface="inpin heiti" charset="-122"/>
                </a:rPr>
                <a:t>              </a:t>
              </a:r>
              <a:endParaRPr lang="zh-CN" altLang="en-US" dirty="0">
                <a:latin typeface="inpin heiti" charset="-122"/>
                <a:ea typeface="inpin heiti" charset="-122"/>
              </a:endParaRPr>
            </a:p>
          </p:txBody>
        </p:sp>
        <p:sp>
          <p:nvSpPr>
            <p:cNvPr id="22" name="文本框 21">
              <a:extLst>
                <a:ext uri="{FF2B5EF4-FFF2-40B4-BE49-F238E27FC236}">
                  <a16:creationId xmlns:a16="http://schemas.microsoft.com/office/drawing/2014/main" id="{57B3F68F-86B1-437C-8ACA-18E1C39221CD}"/>
                </a:ext>
              </a:extLst>
            </p:cNvPr>
            <p:cNvSpPr txBox="1"/>
            <p:nvPr/>
          </p:nvSpPr>
          <p:spPr>
            <a:xfrm>
              <a:off x="1402180" y="3625171"/>
              <a:ext cx="1704653" cy="467140"/>
            </a:xfrm>
            <a:prstGeom prst="rect">
              <a:avLst/>
            </a:prstGeom>
            <a:noFill/>
            <a:effectLst/>
          </p:spPr>
          <p:txBody>
            <a:bodyPr wrap="none" rtlCol="0">
              <a:spAutoFit/>
            </a:bodyPr>
            <a:lstStyle/>
            <a:p>
              <a:r>
                <a:rPr lang="zh-CN" altLang="en-US" sz="3200" spc="600" dirty="0">
                  <a:ln w="15875">
                    <a:noFill/>
                  </a:ln>
                  <a:solidFill>
                    <a:schemeClr val="tx1">
                      <a:lumMod val="75000"/>
                      <a:lumOff val="25000"/>
                    </a:schemeClr>
                  </a:solidFill>
                  <a:latin typeface="inpin heiti" charset="-122"/>
                  <a:ea typeface="inpin heiti" charset="-122"/>
                </a:rPr>
                <a:t>作品演示</a:t>
              </a:r>
            </a:p>
          </p:txBody>
        </p:sp>
        <p:sp>
          <p:nvSpPr>
            <p:cNvPr id="23" name="文本框 22">
              <a:extLst>
                <a:ext uri="{FF2B5EF4-FFF2-40B4-BE49-F238E27FC236}">
                  <a16:creationId xmlns:a16="http://schemas.microsoft.com/office/drawing/2014/main" id="{EB6F66A7-6DDC-4C20-8B8F-8DBFCB775324}"/>
                </a:ext>
              </a:extLst>
            </p:cNvPr>
            <p:cNvSpPr txBox="1"/>
            <p:nvPr/>
          </p:nvSpPr>
          <p:spPr>
            <a:xfrm>
              <a:off x="1585048" y="2538807"/>
              <a:ext cx="1339169" cy="319623"/>
            </a:xfrm>
            <a:prstGeom prst="rect">
              <a:avLst/>
            </a:prstGeom>
            <a:noFill/>
          </p:spPr>
          <p:txBody>
            <a:bodyPr wrap="square" rtlCol="0">
              <a:spAutoFit/>
            </a:bodyPr>
            <a:lstStyle/>
            <a:p>
              <a:pPr algn="ctr"/>
              <a:r>
                <a:rPr lang="en-US" altLang="zh-CN" sz="2000" spc="600" dirty="0">
                  <a:ln w="0">
                    <a:noFill/>
                  </a:ln>
                  <a:solidFill>
                    <a:schemeClr val="bg1"/>
                  </a:solidFill>
                  <a:latin typeface="inpin heiti" charset="-122"/>
                  <a:ea typeface="inpin heiti" charset="-122"/>
                </a:rPr>
                <a:t>PART02</a:t>
              </a:r>
            </a:p>
          </p:txBody>
        </p:sp>
      </p:grpSp>
    </p:spTree>
    <p:extLst>
      <p:ext uri="{BB962C8B-B14F-4D97-AF65-F5344CB8AC3E}">
        <p14:creationId xmlns:p14="http://schemas.microsoft.com/office/powerpoint/2010/main" val="3737856420"/>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up)">
                                      <p:cBhvr>
                                        <p:cTn id="18" dur="500"/>
                                        <p:tgtEl>
                                          <p:spTgt spid="17"/>
                                        </p:tgtEl>
                                      </p:cBhvr>
                                    </p:animEffect>
                                  </p:childTnLst>
                                </p:cTn>
                              </p:par>
                            </p:childTnLst>
                          </p:cTn>
                        </p:par>
                        <p:par>
                          <p:cTn id="19" fill="hold">
                            <p:stCondLst>
                              <p:cond delay="1500"/>
                            </p:stCondLst>
                            <p:childTnLst>
                              <p:par>
                                <p:cTn id="20" presetID="22" presetClass="entr" presetSubtype="1" fill="hold" nodeType="after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up)">
                                      <p:cBhvr>
                                        <p:cTn id="22" dur="500"/>
                                        <p:tgtEl>
                                          <p:spTgt spid="34"/>
                                        </p:tgtEl>
                                      </p:cBhvr>
                                    </p:animEffect>
                                  </p:childTnLst>
                                </p:cTn>
                              </p:par>
                            </p:childTnLst>
                          </p:cTn>
                        </p:par>
                        <p:par>
                          <p:cTn id="23" fill="hold">
                            <p:stCondLst>
                              <p:cond delay="2000"/>
                            </p:stCondLst>
                            <p:childTnLst>
                              <p:par>
                                <p:cTn id="24" presetID="22" presetClass="entr" presetSubtype="1" fill="hold"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wipe(up)">
                                      <p:cBhvr>
                                        <p:cTn id="26" dur="500"/>
                                        <p:tgtEl>
                                          <p:spTgt spid="12"/>
                                        </p:tgtEl>
                                      </p:cBhvr>
                                    </p:animEffect>
                                  </p:childTnLst>
                                </p:cTn>
                              </p:par>
                            </p:childTnLst>
                          </p:cTn>
                        </p:par>
                        <p:par>
                          <p:cTn id="27" fill="hold">
                            <p:stCondLst>
                              <p:cond delay="2500"/>
                            </p:stCondLst>
                            <p:childTnLst>
                              <p:par>
                                <p:cTn id="28" presetID="22" presetClass="entr" presetSubtype="1"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up)">
                                      <p:cBhvr>
                                        <p:cTn id="3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11" name="矩形 10"/>
          <p:cNvSpPr/>
          <p:nvPr/>
        </p:nvSpPr>
        <p:spPr>
          <a:xfrm>
            <a:off x="0" y="1752600"/>
            <a:ext cx="12192000" cy="274320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8" name="任意多边形 7"/>
          <p:cNvSpPr/>
          <p:nvPr/>
        </p:nvSpPr>
        <p:spPr>
          <a:xfrm>
            <a:off x="4909127" y="1752600"/>
            <a:ext cx="2322731" cy="990600"/>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rgbClr val="FFC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npin heiti" charset="-122"/>
                <a:ea typeface="inpin heiti" charset="-122"/>
              </a:rPr>
              <a:t>              </a:t>
            </a:r>
            <a:endParaRPr lang="zh-CN" altLang="en-US" sz="2800" dirty="0">
              <a:latin typeface="inpin heiti" charset="-122"/>
              <a:ea typeface="inpin heiti" charset="-122"/>
            </a:endParaRPr>
          </a:p>
        </p:txBody>
      </p:sp>
      <p:sp>
        <p:nvSpPr>
          <p:cNvPr id="9" name="文本框 8"/>
          <p:cNvSpPr txBox="1"/>
          <p:nvPr/>
        </p:nvSpPr>
        <p:spPr>
          <a:xfrm>
            <a:off x="4996724" y="3058180"/>
            <a:ext cx="3352800" cy="646331"/>
          </a:xfrm>
          <a:prstGeom prst="rect">
            <a:avLst/>
          </a:prstGeom>
          <a:noFill/>
          <a:effectLst/>
        </p:spPr>
        <p:txBody>
          <a:bodyPr wrap="square" rtlCol="0">
            <a:spAutoFit/>
          </a:bodyPr>
          <a:lstStyle/>
          <a:p>
            <a:r>
              <a:rPr lang="zh-CN" altLang="en-US" sz="3600" spc="600" dirty="0">
                <a:ln w="15875">
                  <a:noFill/>
                </a:ln>
                <a:solidFill>
                  <a:schemeClr val="tx1">
                    <a:lumMod val="75000"/>
                    <a:lumOff val="25000"/>
                  </a:schemeClr>
                </a:solidFill>
                <a:latin typeface="inpin heiti" charset="-122"/>
                <a:ea typeface="inpin heiti" charset="-122"/>
              </a:rPr>
              <a:t>设计背景</a:t>
            </a:r>
          </a:p>
        </p:txBody>
      </p:sp>
      <p:sp>
        <p:nvSpPr>
          <p:cNvPr id="10" name="文本框 9"/>
          <p:cNvSpPr txBox="1"/>
          <p:nvPr/>
        </p:nvSpPr>
        <p:spPr>
          <a:xfrm>
            <a:off x="4996724" y="2067580"/>
            <a:ext cx="2242276" cy="523220"/>
          </a:xfrm>
          <a:prstGeom prst="rect">
            <a:avLst/>
          </a:prstGeom>
          <a:noFill/>
        </p:spPr>
        <p:txBody>
          <a:bodyPr wrap="square" rtlCol="0">
            <a:spAutoFit/>
          </a:bodyPr>
          <a:lstStyle/>
          <a:p>
            <a:pPr algn="ctr"/>
            <a:r>
              <a:rPr lang="en-US" altLang="zh-CN" sz="2800" spc="600" dirty="0">
                <a:ln w="0">
                  <a:noFill/>
                </a:ln>
                <a:solidFill>
                  <a:schemeClr val="bg1"/>
                </a:solidFill>
                <a:latin typeface="inpin heiti" charset="-122"/>
                <a:ea typeface="inpin heiti" charset="-122"/>
              </a:rPr>
              <a:t>PART01</a:t>
            </a:r>
          </a:p>
        </p:txBody>
      </p:sp>
      <p:pic>
        <p:nvPicPr>
          <p:cNvPr id="12" name="图片 1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rot="7385971">
            <a:off x="5041791" y="769200"/>
            <a:ext cx="2057400" cy="1645223"/>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2366752670"/>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par>
                                <p:cTn id="16" presetID="47"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000"/>
                                        <p:tgtEl>
                                          <p:spTgt spid="9"/>
                                        </p:tgtEl>
                                      </p:cBhvr>
                                    </p:animEffect>
                                    <p:anim calcmode="lin" valueType="num">
                                      <p:cBhvr>
                                        <p:cTn id="31" dur="1000" fill="hold"/>
                                        <p:tgtEl>
                                          <p:spTgt spid="9"/>
                                        </p:tgtEl>
                                        <p:attrNameLst>
                                          <p:attrName>ppt_x</p:attrName>
                                        </p:attrNameLst>
                                      </p:cBhvr>
                                      <p:tavLst>
                                        <p:tav tm="0">
                                          <p:val>
                                            <p:strVal val="#ppt_x"/>
                                          </p:val>
                                        </p:tav>
                                        <p:tav tm="100000">
                                          <p:val>
                                            <p:strVal val="#ppt_x"/>
                                          </p:val>
                                        </p:tav>
                                      </p:tavLst>
                                    </p:anim>
                                    <p:anim calcmode="lin" valueType="num">
                                      <p:cBhvr>
                                        <p:cTn id="3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animBg="1"/>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grpSp>
        <p:nvGrpSpPr>
          <p:cNvPr id="65" name="组合 64"/>
          <p:cNvGrpSpPr/>
          <p:nvPr/>
        </p:nvGrpSpPr>
        <p:grpSpPr>
          <a:xfrm>
            <a:off x="0" y="45321"/>
            <a:ext cx="12192000" cy="646331"/>
            <a:chOff x="0" y="45321"/>
            <a:chExt cx="12192000" cy="646331"/>
          </a:xfrm>
        </p:grpSpPr>
        <p:sp>
          <p:nvSpPr>
            <p:cNvPr id="6" name="文本框 5"/>
            <p:cNvSpPr txBox="1"/>
            <p:nvPr/>
          </p:nvSpPr>
          <p:spPr>
            <a:xfrm>
              <a:off x="4876800" y="45321"/>
              <a:ext cx="2646878" cy="646331"/>
            </a:xfrm>
            <a:prstGeom prst="rect">
              <a:avLst/>
            </a:prstGeom>
            <a:noFill/>
            <a:effectLst/>
          </p:spPr>
          <p:txBody>
            <a:bodyPr wrap="none" rtlCol="0">
              <a:spAutoFit/>
            </a:bodyPr>
            <a:lstStyle/>
            <a:p>
              <a:r>
                <a:rPr lang="zh-CN" altLang="en-US" sz="3600" spc="1200" dirty="0">
                  <a:ln w="3175">
                    <a:noFill/>
                  </a:ln>
                  <a:solidFill>
                    <a:schemeClr val="tx1">
                      <a:lumMod val="75000"/>
                      <a:lumOff val="25000"/>
                    </a:schemeClr>
                  </a:solidFill>
                  <a:latin typeface="inpin heiti" charset="-122"/>
                  <a:ea typeface="inpin heiti" charset="-122"/>
                </a:rPr>
                <a:t>设计背景</a:t>
              </a:r>
            </a:p>
          </p:txBody>
        </p:sp>
        <p:sp>
          <p:nvSpPr>
            <p:cNvPr id="7" name="直接连接符 8"/>
            <p:cNvSpPr>
              <a:spLocks noChangeShapeType="1"/>
            </p:cNvSpPr>
            <p:nvPr/>
          </p:nvSpPr>
          <p:spPr bwMode="auto">
            <a:xfrm>
              <a:off x="0" y="368487"/>
              <a:ext cx="4876800"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defTabSz="1216025" fontAlgn="base">
                <a:spcBef>
                  <a:spcPct val="0"/>
                </a:spcBef>
                <a:spcAft>
                  <a:spcPct val="0"/>
                </a:spcAft>
              </a:pPr>
              <a:endParaRPr lang="zh-CN" altLang="en-US" dirty="0">
                <a:solidFill>
                  <a:srgbClr val="393939">
                    <a:lumMod val="75000"/>
                    <a:lumOff val="25000"/>
                  </a:srgbClr>
                </a:solidFill>
                <a:latin typeface="inpin heiti" charset="-122"/>
                <a:ea typeface="inpin heiti" charset="-122"/>
              </a:endParaRPr>
            </a:p>
          </p:txBody>
        </p:sp>
        <p:sp>
          <p:nvSpPr>
            <p:cNvPr id="8" name="直接连接符 8"/>
            <p:cNvSpPr>
              <a:spLocks noChangeShapeType="1"/>
            </p:cNvSpPr>
            <p:nvPr/>
          </p:nvSpPr>
          <p:spPr bwMode="auto">
            <a:xfrm>
              <a:off x="7315200" y="367518"/>
              <a:ext cx="4876800"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defTabSz="1216025" fontAlgn="base">
                <a:spcBef>
                  <a:spcPct val="0"/>
                </a:spcBef>
                <a:spcAft>
                  <a:spcPct val="0"/>
                </a:spcAft>
              </a:pPr>
              <a:endParaRPr lang="zh-CN" altLang="en-US" dirty="0">
                <a:solidFill>
                  <a:srgbClr val="393939">
                    <a:lumMod val="75000"/>
                    <a:lumOff val="25000"/>
                  </a:srgbClr>
                </a:solidFill>
                <a:latin typeface="inpin heiti" charset="-122"/>
                <a:ea typeface="inpin heiti" charset="-122"/>
              </a:endParaRPr>
            </a:p>
          </p:txBody>
        </p:sp>
      </p:grpSp>
      <p:sp>
        <p:nvSpPr>
          <p:cNvPr id="20" name="椭圆 19"/>
          <p:cNvSpPr/>
          <p:nvPr/>
        </p:nvSpPr>
        <p:spPr>
          <a:xfrm rot="5400000">
            <a:off x="538847" y="2736609"/>
            <a:ext cx="2820544" cy="2831438"/>
          </a:xfrm>
          <a:prstGeom prst="ellipse">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29" name="流程图: 接点 28"/>
          <p:cNvSpPr/>
          <p:nvPr/>
        </p:nvSpPr>
        <p:spPr>
          <a:xfrm>
            <a:off x="728263" y="2773908"/>
            <a:ext cx="2513701" cy="2513701"/>
          </a:xfrm>
          <a:prstGeom prst="flowChartConnector">
            <a:avLst/>
          </a:prstGeom>
          <a:solidFill>
            <a:schemeClr val="bg1"/>
          </a:solidFill>
          <a:ln w="2857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55" name="直接连接符 6"/>
          <p:cNvSpPr>
            <a:spLocks noChangeShapeType="1"/>
          </p:cNvSpPr>
          <p:nvPr/>
        </p:nvSpPr>
        <p:spPr bwMode="auto">
          <a:xfrm>
            <a:off x="4043236" y="1371600"/>
            <a:ext cx="1393" cy="5590240"/>
          </a:xfrm>
          <a:prstGeom prst="line">
            <a:avLst/>
          </a:prstGeom>
          <a:noFill/>
          <a:ln w="19050">
            <a:solidFill>
              <a:srgbClr val="FFC000"/>
            </a:solidFill>
            <a:bevel/>
          </a:ln>
          <a:extLst>
            <a:ext uri="{909E8E84-426E-40DD-AFC4-6F175D3DCCD1}">
              <a14:hiddenFill xmlns:a14="http://schemas.microsoft.com/office/drawing/2010/main">
                <a:noFill/>
              </a14:hiddenFill>
            </a:ext>
          </a:extLst>
        </p:spPr>
        <p:txBody>
          <a:bodyPr lIns="121612" tIns="60806" rIns="121612" bIns="60806"/>
          <a:lstStyle/>
          <a:p>
            <a:pPr defTabSz="1216025" fontAlgn="base">
              <a:spcBef>
                <a:spcPct val="0"/>
              </a:spcBef>
              <a:spcAft>
                <a:spcPct val="0"/>
              </a:spcAft>
            </a:pPr>
            <a:endParaRPr lang="zh-CN" altLang="en-US" dirty="0">
              <a:solidFill>
                <a:srgbClr val="000000"/>
              </a:solidFill>
              <a:latin typeface="inpin heiti" charset="-122"/>
              <a:ea typeface="inpin heiti" charset="-122"/>
            </a:endParaRPr>
          </a:p>
        </p:txBody>
      </p:sp>
      <p:sp>
        <p:nvSpPr>
          <p:cNvPr id="66" name="圆角矩形 65"/>
          <p:cNvSpPr/>
          <p:nvPr/>
        </p:nvSpPr>
        <p:spPr>
          <a:xfrm>
            <a:off x="599911" y="1199184"/>
            <a:ext cx="3048000" cy="838200"/>
          </a:xfrm>
          <a:prstGeom prst="roundRect">
            <a:avLst/>
          </a:prstGeom>
          <a:solidFill>
            <a:srgbClr val="FFC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67" name="文本框 66"/>
          <p:cNvSpPr txBox="1"/>
          <p:nvPr/>
        </p:nvSpPr>
        <p:spPr>
          <a:xfrm>
            <a:off x="646790" y="1288679"/>
            <a:ext cx="2236510" cy="584775"/>
          </a:xfrm>
          <a:prstGeom prst="rect">
            <a:avLst/>
          </a:prstGeom>
          <a:noFill/>
        </p:spPr>
        <p:txBody>
          <a:bodyPr wrap="none" rtlCol="0">
            <a:spAutoFit/>
          </a:bodyPr>
          <a:lstStyle/>
          <a:p>
            <a:r>
              <a:rPr lang="zh-CN" altLang="en-US" sz="3200" dirty="0">
                <a:ln w="3175">
                  <a:noFill/>
                </a:ln>
                <a:solidFill>
                  <a:schemeClr val="tx1">
                    <a:lumMod val="75000"/>
                    <a:lumOff val="25000"/>
                  </a:schemeClr>
                </a:solidFill>
                <a:latin typeface="inpin heiti" charset="-122"/>
                <a:ea typeface="inpin heiti" charset="-122"/>
              </a:rPr>
              <a:t>数字示波器</a:t>
            </a:r>
          </a:p>
        </p:txBody>
      </p:sp>
      <p:sp>
        <p:nvSpPr>
          <p:cNvPr id="19" name="文本框 18">
            <a:extLst>
              <a:ext uri="{FF2B5EF4-FFF2-40B4-BE49-F238E27FC236}">
                <a16:creationId xmlns:a16="http://schemas.microsoft.com/office/drawing/2014/main" id="{EC94BC7B-8C12-4548-9669-763CC9BCF10A}"/>
              </a:ext>
            </a:extLst>
          </p:cNvPr>
          <p:cNvSpPr txBox="1"/>
          <p:nvPr/>
        </p:nvSpPr>
        <p:spPr>
          <a:xfrm>
            <a:off x="4765362" y="838200"/>
            <a:ext cx="6094520" cy="5441233"/>
          </a:xfrm>
          <a:prstGeom prst="rect">
            <a:avLst/>
          </a:prstGeom>
          <a:noFill/>
        </p:spPr>
        <p:txBody>
          <a:bodyPr wrap="square">
            <a:spAutoFit/>
          </a:bodyPr>
          <a:lstStyle/>
          <a:p>
            <a:pPr indent="304800" algn="just">
              <a:lnSpc>
                <a:spcPct val="150000"/>
              </a:lnSpc>
            </a:pPr>
            <a:r>
              <a:rPr lang="zh-CN"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示波器已经经历了几十年的发展，在追求性能和功能的同时，数字化、智能化、方便化成为发展的潮流。随着</a:t>
            </a:r>
            <a:r>
              <a:rPr lang="en-US"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5G</a:t>
            </a:r>
            <a:r>
              <a:rPr lang="zh-CN"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等无线通信技术的发展，各项智能设备飞速发展，触摸屏等人机交互产品成为人们生活中不可或缺的一部分，触摸操作也为人们所熟知和习惯。</a:t>
            </a:r>
            <a:endPar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本项目充分利用</a:t>
            </a:r>
            <a:r>
              <a:rPr lang="en-US"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FPGA</a:t>
            </a:r>
            <a:r>
              <a:rPr lang="zh-CN"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片上的资源丰富、使用灵活、开发成本低的优点提出了数字示波器的虚拟仪器解决方案和嵌入式解决方案，设计采用</a:t>
            </a:r>
            <a:r>
              <a:rPr lang="en-US"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FPGA</a:t>
            </a:r>
            <a:r>
              <a:rPr lang="zh-CN"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片内资源来实现数字示波器的数据存储</a:t>
            </a:r>
            <a:r>
              <a:rPr lang="en-US"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(RAM)</a:t>
            </a:r>
            <a:r>
              <a:rPr lang="zh-CN" altLang="zh-CN" sz="18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触发控制、数字信号运算与处理、显示终端驱动、人机交互等功能，这在很大程度上能够降低示波器成本和复杂度；系统质量较轻，更便于出外携带进行一些测试测量工作；系统使用低压直流供电，电能消耗小，更加环保。</a:t>
            </a:r>
            <a:endPar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1026" name="Picture 2">
            <a:extLst>
              <a:ext uri="{FF2B5EF4-FFF2-40B4-BE49-F238E27FC236}">
                <a16:creationId xmlns:a16="http://schemas.microsoft.com/office/drawing/2014/main" id="{A03CEFBE-6B90-462D-A538-3E6AB7B21B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694" y="3200400"/>
            <a:ext cx="1765631" cy="17656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4763896"/>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ipe(up)">
                                      <p:cBhvr>
                                        <p:cTn id="7" dur="500"/>
                                        <p:tgtEl>
                                          <p:spTgt spid="65"/>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wipe(up)">
                                      <p:cBhvr>
                                        <p:cTn id="10" dur="500"/>
                                        <p:tgtEl>
                                          <p:spTgt spid="55"/>
                                        </p:tgtEl>
                                      </p:cBhvr>
                                    </p:animEffect>
                                  </p:childTnLst>
                                </p:cTn>
                              </p:par>
                              <p:par>
                                <p:cTn id="11" presetID="32" presetClass="emph" presetSubtype="0" fill="hold" grpId="0" nodeType="withEffect">
                                  <p:stCondLst>
                                    <p:cond delay="0"/>
                                  </p:stCondLst>
                                  <p:childTnLst>
                                    <p:animRot by="120000">
                                      <p:cBhvr>
                                        <p:cTn id="12" dur="300" fill="hold">
                                          <p:stCondLst>
                                            <p:cond delay="0"/>
                                          </p:stCondLst>
                                        </p:cTn>
                                        <p:tgtEl>
                                          <p:spTgt spid="66"/>
                                        </p:tgtEl>
                                        <p:attrNameLst>
                                          <p:attrName>r</p:attrName>
                                        </p:attrNameLst>
                                      </p:cBhvr>
                                    </p:animRot>
                                    <p:animRot by="-240000">
                                      <p:cBhvr>
                                        <p:cTn id="13" dur="600" fill="hold">
                                          <p:stCondLst>
                                            <p:cond delay="600"/>
                                          </p:stCondLst>
                                        </p:cTn>
                                        <p:tgtEl>
                                          <p:spTgt spid="66"/>
                                        </p:tgtEl>
                                        <p:attrNameLst>
                                          <p:attrName>r</p:attrName>
                                        </p:attrNameLst>
                                      </p:cBhvr>
                                    </p:animRot>
                                    <p:animRot by="240000">
                                      <p:cBhvr>
                                        <p:cTn id="14" dur="600" fill="hold">
                                          <p:stCondLst>
                                            <p:cond delay="1200"/>
                                          </p:stCondLst>
                                        </p:cTn>
                                        <p:tgtEl>
                                          <p:spTgt spid="66"/>
                                        </p:tgtEl>
                                        <p:attrNameLst>
                                          <p:attrName>r</p:attrName>
                                        </p:attrNameLst>
                                      </p:cBhvr>
                                    </p:animRot>
                                    <p:animRot by="-240000">
                                      <p:cBhvr>
                                        <p:cTn id="15" dur="600" fill="hold">
                                          <p:stCondLst>
                                            <p:cond delay="1800"/>
                                          </p:stCondLst>
                                        </p:cTn>
                                        <p:tgtEl>
                                          <p:spTgt spid="66"/>
                                        </p:tgtEl>
                                        <p:attrNameLst>
                                          <p:attrName>r</p:attrName>
                                        </p:attrNameLst>
                                      </p:cBhvr>
                                    </p:animRot>
                                    <p:animRot by="120000">
                                      <p:cBhvr>
                                        <p:cTn id="16" dur="600" fill="hold">
                                          <p:stCondLst>
                                            <p:cond delay="2400"/>
                                          </p:stCondLst>
                                        </p:cTn>
                                        <p:tgtEl>
                                          <p:spTgt spid="66"/>
                                        </p:tgtEl>
                                        <p:attrNameLst>
                                          <p:attrName>r</p:attrName>
                                        </p:attrNameLst>
                                      </p:cBhvr>
                                    </p:animRot>
                                  </p:childTnLst>
                                </p:cTn>
                              </p:par>
                              <p:par>
                                <p:cTn id="17" presetID="32" presetClass="emph" presetSubtype="0" fill="hold" grpId="0" nodeType="withEffect">
                                  <p:stCondLst>
                                    <p:cond delay="0"/>
                                  </p:stCondLst>
                                  <p:childTnLst>
                                    <p:animRot by="120000">
                                      <p:cBhvr>
                                        <p:cTn id="18" dur="300" fill="hold">
                                          <p:stCondLst>
                                            <p:cond delay="0"/>
                                          </p:stCondLst>
                                        </p:cTn>
                                        <p:tgtEl>
                                          <p:spTgt spid="67"/>
                                        </p:tgtEl>
                                        <p:attrNameLst>
                                          <p:attrName>r</p:attrName>
                                        </p:attrNameLst>
                                      </p:cBhvr>
                                    </p:animRot>
                                    <p:animRot by="-240000">
                                      <p:cBhvr>
                                        <p:cTn id="19" dur="600" fill="hold">
                                          <p:stCondLst>
                                            <p:cond delay="600"/>
                                          </p:stCondLst>
                                        </p:cTn>
                                        <p:tgtEl>
                                          <p:spTgt spid="67"/>
                                        </p:tgtEl>
                                        <p:attrNameLst>
                                          <p:attrName>r</p:attrName>
                                        </p:attrNameLst>
                                      </p:cBhvr>
                                    </p:animRot>
                                    <p:animRot by="240000">
                                      <p:cBhvr>
                                        <p:cTn id="20" dur="600" fill="hold">
                                          <p:stCondLst>
                                            <p:cond delay="1200"/>
                                          </p:stCondLst>
                                        </p:cTn>
                                        <p:tgtEl>
                                          <p:spTgt spid="67"/>
                                        </p:tgtEl>
                                        <p:attrNameLst>
                                          <p:attrName>r</p:attrName>
                                        </p:attrNameLst>
                                      </p:cBhvr>
                                    </p:animRot>
                                    <p:animRot by="-240000">
                                      <p:cBhvr>
                                        <p:cTn id="21" dur="600" fill="hold">
                                          <p:stCondLst>
                                            <p:cond delay="1800"/>
                                          </p:stCondLst>
                                        </p:cTn>
                                        <p:tgtEl>
                                          <p:spTgt spid="67"/>
                                        </p:tgtEl>
                                        <p:attrNameLst>
                                          <p:attrName>r</p:attrName>
                                        </p:attrNameLst>
                                      </p:cBhvr>
                                    </p:animRot>
                                    <p:animRot by="120000">
                                      <p:cBhvr>
                                        <p:cTn id="22" dur="600" fill="hold">
                                          <p:stCondLst>
                                            <p:cond delay="2400"/>
                                          </p:stCondLst>
                                        </p:cTn>
                                        <p:tgtEl>
                                          <p:spTgt spid="67"/>
                                        </p:tgtEl>
                                        <p:attrNameLst>
                                          <p:attrName>r</p:attrName>
                                        </p:attrNameLst>
                                      </p:cBhvr>
                                    </p:animRot>
                                  </p:childTnLst>
                                </p:cTn>
                              </p:par>
                              <p:par>
                                <p:cTn id="23" presetID="22" presetClass="entr" presetSubtype="4"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wipe(down)">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55" grpId="0" animBg="1"/>
      <p:bldP spid="66" grpId="0" animBg="1"/>
      <p:bldP spid="6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15" name="矩形 14"/>
          <p:cNvSpPr/>
          <p:nvPr/>
        </p:nvSpPr>
        <p:spPr>
          <a:xfrm>
            <a:off x="0" y="0"/>
            <a:ext cx="12192000" cy="6858000"/>
          </a:xfrm>
          <a:prstGeom prst="rect">
            <a:avLst/>
          </a:prstGeom>
          <a:blipFill dpi="0" rotWithShape="1">
            <a:blip r:embed="rId4">
              <a:alphaModFix amt="20000"/>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11" name="矩形 10"/>
          <p:cNvSpPr/>
          <p:nvPr/>
        </p:nvSpPr>
        <p:spPr>
          <a:xfrm>
            <a:off x="-76200" y="1789176"/>
            <a:ext cx="12192000" cy="274320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8" name="任意多边形 7"/>
          <p:cNvSpPr/>
          <p:nvPr/>
        </p:nvSpPr>
        <p:spPr>
          <a:xfrm>
            <a:off x="4909127" y="1752600"/>
            <a:ext cx="2322731" cy="990600"/>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rgbClr val="FFC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latin typeface="inpin heiti" charset="-122"/>
                <a:ea typeface="inpin heiti" charset="-122"/>
              </a:rPr>
              <a:t>              </a:t>
            </a:r>
            <a:endParaRPr lang="zh-CN" altLang="en-US" sz="2800" dirty="0">
              <a:latin typeface="inpin heiti" charset="-122"/>
              <a:ea typeface="inpin heiti" charset="-122"/>
            </a:endParaRPr>
          </a:p>
        </p:txBody>
      </p:sp>
      <p:sp>
        <p:nvSpPr>
          <p:cNvPr id="9" name="文本框 8"/>
          <p:cNvSpPr txBox="1"/>
          <p:nvPr/>
        </p:nvSpPr>
        <p:spPr>
          <a:xfrm>
            <a:off x="4572003" y="3290200"/>
            <a:ext cx="3467616" cy="646331"/>
          </a:xfrm>
          <a:prstGeom prst="rect">
            <a:avLst/>
          </a:prstGeom>
          <a:noFill/>
          <a:effectLst/>
        </p:spPr>
        <p:txBody>
          <a:bodyPr wrap="none" rtlCol="0">
            <a:spAutoFit/>
          </a:bodyPr>
          <a:lstStyle/>
          <a:p>
            <a:pPr algn="ctr"/>
            <a:r>
              <a:rPr lang="zh-CN" altLang="en-US" sz="3600" spc="2800" dirty="0">
                <a:ln w="15875">
                  <a:noFill/>
                </a:ln>
                <a:solidFill>
                  <a:schemeClr val="tx1">
                    <a:lumMod val="75000"/>
                    <a:lumOff val="25000"/>
                  </a:schemeClr>
                </a:solidFill>
                <a:latin typeface="inpin heiti" charset="-122"/>
                <a:ea typeface="inpin heiti" charset="-122"/>
              </a:rPr>
              <a:t>设计方案</a:t>
            </a:r>
          </a:p>
        </p:txBody>
      </p:sp>
      <p:sp>
        <p:nvSpPr>
          <p:cNvPr id="10" name="文本框 9"/>
          <p:cNvSpPr txBox="1"/>
          <p:nvPr/>
        </p:nvSpPr>
        <p:spPr>
          <a:xfrm>
            <a:off x="4996724" y="2067580"/>
            <a:ext cx="2242276" cy="523220"/>
          </a:xfrm>
          <a:prstGeom prst="rect">
            <a:avLst/>
          </a:prstGeom>
          <a:noFill/>
        </p:spPr>
        <p:txBody>
          <a:bodyPr wrap="square" rtlCol="0">
            <a:spAutoFit/>
          </a:bodyPr>
          <a:lstStyle/>
          <a:p>
            <a:pPr algn="ctr"/>
            <a:r>
              <a:rPr lang="en-US" altLang="zh-CN" sz="2800" spc="600" dirty="0">
                <a:ln w="0">
                  <a:noFill/>
                </a:ln>
                <a:solidFill>
                  <a:schemeClr val="bg1"/>
                </a:solidFill>
                <a:latin typeface="inpin heiti" charset="-122"/>
                <a:ea typeface="inpin heiti" charset="-122"/>
              </a:rPr>
              <a:t>PART02</a:t>
            </a:r>
          </a:p>
        </p:txBody>
      </p:sp>
      <p:pic>
        <p:nvPicPr>
          <p:cNvPr id="12" name="图片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rot="7385971">
            <a:off x="5041791" y="769200"/>
            <a:ext cx="2057400" cy="1645223"/>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300377284"/>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par>
                                <p:cTn id="16" presetID="47"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000"/>
                                        <p:tgtEl>
                                          <p:spTgt spid="9"/>
                                        </p:tgtEl>
                                      </p:cBhvr>
                                    </p:animEffect>
                                    <p:anim calcmode="lin" valueType="num">
                                      <p:cBhvr>
                                        <p:cTn id="31" dur="1000" fill="hold"/>
                                        <p:tgtEl>
                                          <p:spTgt spid="9"/>
                                        </p:tgtEl>
                                        <p:attrNameLst>
                                          <p:attrName>ppt_x</p:attrName>
                                        </p:attrNameLst>
                                      </p:cBhvr>
                                      <p:tavLst>
                                        <p:tav tm="0">
                                          <p:val>
                                            <p:strVal val="#ppt_x"/>
                                          </p:val>
                                        </p:tav>
                                        <p:tav tm="100000">
                                          <p:val>
                                            <p:strVal val="#ppt_x"/>
                                          </p:val>
                                        </p:tav>
                                      </p:tavLst>
                                    </p:anim>
                                    <p:anim calcmode="lin" valueType="num">
                                      <p:cBhvr>
                                        <p:cTn id="3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animBg="1"/>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2" name="Arc 30"/>
          <p:cNvSpPr/>
          <p:nvPr/>
        </p:nvSpPr>
        <p:spPr>
          <a:xfrm rot="19051047">
            <a:off x="266333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algn="ctr" defTabSz="649930" fontAlgn="base">
              <a:spcBef>
                <a:spcPct val="0"/>
              </a:spcBef>
              <a:spcAft>
                <a:spcPct val="0"/>
              </a:spcAft>
            </a:pPr>
            <a:endParaRPr lang="en-US" sz="2700" dirty="0">
              <a:solidFill>
                <a:srgbClr val="393939"/>
              </a:solidFill>
              <a:latin typeface="inpin heiti" charset="-122"/>
              <a:ea typeface="inpin heiti" charset="-122"/>
            </a:endParaRPr>
          </a:p>
        </p:txBody>
      </p:sp>
      <p:sp>
        <p:nvSpPr>
          <p:cNvPr id="3" name="Arc 31"/>
          <p:cNvSpPr/>
          <p:nvPr/>
        </p:nvSpPr>
        <p:spPr>
          <a:xfrm rot="19051047">
            <a:off x="473981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algn="ctr" defTabSz="649930" fontAlgn="base">
              <a:spcBef>
                <a:spcPct val="0"/>
              </a:spcBef>
              <a:spcAft>
                <a:spcPct val="0"/>
              </a:spcAft>
            </a:pPr>
            <a:endParaRPr lang="en-US" sz="2700" dirty="0">
              <a:solidFill>
                <a:srgbClr val="393939"/>
              </a:solidFill>
              <a:latin typeface="inpin heiti" charset="-122"/>
              <a:ea typeface="inpin heiti" charset="-122"/>
            </a:endParaRPr>
          </a:p>
        </p:txBody>
      </p:sp>
      <p:sp>
        <p:nvSpPr>
          <p:cNvPr id="4" name="Arc 32"/>
          <p:cNvSpPr/>
          <p:nvPr/>
        </p:nvSpPr>
        <p:spPr>
          <a:xfrm rot="19051047">
            <a:off x="681629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algn="ctr" defTabSz="649930" fontAlgn="base">
              <a:spcBef>
                <a:spcPct val="0"/>
              </a:spcBef>
              <a:spcAft>
                <a:spcPct val="0"/>
              </a:spcAft>
            </a:pPr>
            <a:endParaRPr lang="en-US" sz="2700" dirty="0">
              <a:solidFill>
                <a:srgbClr val="393939"/>
              </a:solidFill>
              <a:latin typeface="inpin heiti" charset="-122"/>
              <a:ea typeface="inpin heiti" charset="-122"/>
            </a:endParaRPr>
          </a:p>
        </p:txBody>
      </p:sp>
      <p:grpSp>
        <p:nvGrpSpPr>
          <p:cNvPr id="22" name="组合 21"/>
          <p:cNvGrpSpPr/>
          <p:nvPr/>
        </p:nvGrpSpPr>
        <p:grpSpPr>
          <a:xfrm>
            <a:off x="0" y="228257"/>
            <a:ext cx="12192000" cy="523220"/>
            <a:chOff x="0" y="207136"/>
            <a:chExt cx="12192000" cy="523220"/>
          </a:xfrm>
        </p:grpSpPr>
        <p:sp>
          <p:nvSpPr>
            <p:cNvPr id="23" name="文本框 22"/>
            <p:cNvSpPr txBox="1"/>
            <p:nvPr/>
          </p:nvSpPr>
          <p:spPr>
            <a:xfrm>
              <a:off x="4957694" y="207136"/>
              <a:ext cx="2236510" cy="523220"/>
            </a:xfrm>
            <a:prstGeom prst="rect">
              <a:avLst/>
            </a:prstGeom>
            <a:noFill/>
            <a:effectLst/>
          </p:spPr>
          <p:txBody>
            <a:bodyPr wrap="none" rtlCol="0">
              <a:spAutoFit/>
            </a:bodyPr>
            <a:lstStyle/>
            <a:p>
              <a:r>
                <a:rPr lang="zh-CN" altLang="en-US" sz="2800" spc="1200" dirty="0">
                  <a:ln w="3175">
                    <a:noFill/>
                  </a:ln>
                  <a:solidFill>
                    <a:schemeClr val="tx1">
                      <a:lumMod val="75000"/>
                      <a:lumOff val="25000"/>
                    </a:schemeClr>
                  </a:solidFill>
                  <a:latin typeface="inpin heiti" charset="-122"/>
                  <a:ea typeface="inpin heiti" charset="-122"/>
                </a:rPr>
                <a:t>方案描述</a:t>
              </a:r>
            </a:p>
          </p:txBody>
        </p:sp>
        <p:sp>
          <p:nvSpPr>
            <p:cNvPr id="24" name="直接连接符 8"/>
            <p:cNvSpPr>
              <a:spLocks noChangeShapeType="1"/>
            </p:cNvSpPr>
            <p:nvPr/>
          </p:nvSpPr>
          <p:spPr bwMode="auto">
            <a:xfrm>
              <a:off x="0" y="368487"/>
              <a:ext cx="4650014"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defTabSz="1216025" fontAlgn="base">
                <a:spcBef>
                  <a:spcPct val="0"/>
                </a:spcBef>
                <a:spcAft>
                  <a:spcPct val="0"/>
                </a:spcAft>
              </a:pPr>
              <a:endParaRPr lang="zh-CN" altLang="en-US" dirty="0">
                <a:solidFill>
                  <a:srgbClr val="393939">
                    <a:lumMod val="75000"/>
                    <a:lumOff val="25000"/>
                  </a:srgbClr>
                </a:solidFill>
                <a:latin typeface="inpin heiti" charset="-122"/>
                <a:ea typeface="inpin heiti" charset="-122"/>
              </a:endParaRPr>
            </a:p>
          </p:txBody>
        </p:sp>
        <p:sp>
          <p:nvSpPr>
            <p:cNvPr id="25" name="直接连接符 8"/>
            <p:cNvSpPr>
              <a:spLocks noChangeShapeType="1"/>
            </p:cNvSpPr>
            <p:nvPr/>
          </p:nvSpPr>
          <p:spPr bwMode="auto">
            <a:xfrm>
              <a:off x="7501884" y="367518"/>
              <a:ext cx="4690116"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defTabSz="1216025" fontAlgn="base">
                <a:spcBef>
                  <a:spcPct val="0"/>
                </a:spcBef>
                <a:spcAft>
                  <a:spcPct val="0"/>
                </a:spcAft>
              </a:pPr>
              <a:endParaRPr lang="zh-CN" altLang="en-US" dirty="0">
                <a:solidFill>
                  <a:srgbClr val="393939">
                    <a:lumMod val="75000"/>
                    <a:lumOff val="25000"/>
                  </a:srgbClr>
                </a:solidFill>
                <a:latin typeface="inpin heiti" charset="-122"/>
                <a:ea typeface="inpin heiti" charset="-122"/>
              </a:endParaRPr>
            </a:p>
          </p:txBody>
        </p:sp>
      </p:grpSp>
      <p:sp>
        <p:nvSpPr>
          <p:cNvPr id="13" name="文本框 12">
            <a:extLst>
              <a:ext uri="{FF2B5EF4-FFF2-40B4-BE49-F238E27FC236}">
                <a16:creationId xmlns:a16="http://schemas.microsoft.com/office/drawing/2014/main" id="{ACFB9B25-417B-42E6-96FC-3F8337AD75CE}"/>
              </a:ext>
            </a:extLst>
          </p:cNvPr>
          <p:cNvSpPr txBox="1"/>
          <p:nvPr/>
        </p:nvSpPr>
        <p:spPr>
          <a:xfrm>
            <a:off x="838200" y="1333850"/>
            <a:ext cx="10363200" cy="4454233"/>
          </a:xfrm>
          <a:prstGeom prst="rect">
            <a:avLst/>
          </a:prstGeom>
          <a:noFill/>
        </p:spPr>
        <p:txBody>
          <a:bodyPr wrap="square">
            <a:spAutoFit/>
          </a:bodyPr>
          <a:lstStyle/>
          <a:p>
            <a:pPr indent="304800" algn="just">
              <a:lnSpc>
                <a:spcPct val="150000"/>
              </a:lnSpc>
            </a:pP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本设计实现的数字示波器，以</a:t>
            </a: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Xilinx </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的</a:t>
            </a: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Zynq7020</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系列</a:t>
            </a: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FPGA </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为核心，利用搭载的</a:t>
            </a: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ARM CortexA9</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处理器作为软件设计基础，实现了对被测信号的采样、显示、参数测量、光标测量、档位切换、触发功能切换、储存与调出等功能，通过高速</a:t>
            </a: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ADC </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实时采样以获得较高的测量带宽。系统主要由信号调理、取样与保持、触发与控制逻辑四个部分组成，其中，主控方案拟选用</a:t>
            </a: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FPGA</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负责底层逻辑，用软核处理器做主控制器；采样逻辑设计方案拟采用</a:t>
            </a: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FPGA </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逻辑根据当前需要的采样率来切换采样方式；信号调理方案拟采用设置多档放大，分别设置不同的增益。</a:t>
            </a:r>
          </a:p>
        </p:txBody>
      </p:sp>
    </p:spTree>
    <p:extLst>
      <p:ext uri="{BB962C8B-B14F-4D97-AF65-F5344CB8AC3E}">
        <p14:creationId xmlns:p14="http://schemas.microsoft.com/office/powerpoint/2010/main" val="3883121928"/>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2" name="Arc 30"/>
          <p:cNvSpPr/>
          <p:nvPr/>
        </p:nvSpPr>
        <p:spPr>
          <a:xfrm rot="19051047">
            <a:off x="266333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sp>
        <p:nvSpPr>
          <p:cNvPr id="3" name="Arc 31"/>
          <p:cNvSpPr/>
          <p:nvPr/>
        </p:nvSpPr>
        <p:spPr>
          <a:xfrm rot="19051047">
            <a:off x="473981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sp>
        <p:nvSpPr>
          <p:cNvPr id="4" name="Arc 32"/>
          <p:cNvSpPr/>
          <p:nvPr/>
        </p:nvSpPr>
        <p:spPr>
          <a:xfrm rot="19051047">
            <a:off x="681629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grpSp>
        <p:nvGrpSpPr>
          <p:cNvPr id="22" name="组合 21"/>
          <p:cNvGrpSpPr/>
          <p:nvPr/>
        </p:nvGrpSpPr>
        <p:grpSpPr>
          <a:xfrm>
            <a:off x="0" y="228257"/>
            <a:ext cx="12192000" cy="523220"/>
            <a:chOff x="0" y="207136"/>
            <a:chExt cx="12192000" cy="523220"/>
          </a:xfrm>
        </p:grpSpPr>
        <p:sp>
          <p:nvSpPr>
            <p:cNvPr id="23" name="文本框 22"/>
            <p:cNvSpPr txBox="1"/>
            <p:nvPr/>
          </p:nvSpPr>
          <p:spPr>
            <a:xfrm>
              <a:off x="4957694" y="207136"/>
              <a:ext cx="2236510" cy="523220"/>
            </a:xfrm>
            <a:prstGeom prst="rect">
              <a:avLst/>
            </a:prstGeom>
            <a:noFill/>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1200" normalizeH="0" baseline="0" noProof="0" dirty="0">
                  <a:ln w="3175">
                    <a:noFill/>
                  </a:ln>
                  <a:solidFill>
                    <a:prstClr val="black">
                      <a:lumMod val="75000"/>
                      <a:lumOff val="25000"/>
                    </a:prstClr>
                  </a:solidFill>
                  <a:effectLst/>
                  <a:uLnTx/>
                  <a:uFillTx/>
                  <a:latin typeface="inpin heiti" charset="-122"/>
                  <a:ea typeface="inpin heiti" charset="-122"/>
                  <a:cs typeface="+mn-cs"/>
                </a:rPr>
                <a:t>方案描述</a:t>
              </a:r>
            </a:p>
          </p:txBody>
        </p:sp>
        <p:sp>
          <p:nvSpPr>
            <p:cNvPr id="24" name="直接连接符 8"/>
            <p:cNvSpPr>
              <a:spLocks noChangeShapeType="1"/>
            </p:cNvSpPr>
            <p:nvPr/>
          </p:nvSpPr>
          <p:spPr bwMode="auto">
            <a:xfrm>
              <a:off x="0" y="368487"/>
              <a:ext cx="4650014"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marL="0" marR="0" lvl="0" indent="0" algn="l" defTabSz="1216025"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393939">
                    <a:lumMod val="75000"/>
                    <a:lumOff val="25000"/>
                  </a:srgbClr>
                </a:solidFill>
                <a:effectLst/>
                <a:uLnTx/>
                <a:uFillTx/>
                <a:latin typeface="inpin heiti" charset="-122"/>
                <a:ea typeface="inpin heiti" charset="-122"/>
                <a:cs typeface="+mn-cs"/>
              </a:endParaRPr>
            </a:p>
          </p:txBody>
        </p:sp>
        <p:sp>
          <p:nvSpPr>
            <p:cNvPr id="25" name="直接连接符 8"/>
            <p:cNvSpPr>
              <a:spLocks noChangeShapeType="1"/>
            </p:cNvSpPr>
            <p:nvPr/>
          </p:nvSpPr>
          <p:spPr bwMode="auto">
            <a:xfrm>
              <a:off x="7501884" y="367518"/>
              <a:ext cx="4690116"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marL="0" marR="0" lvl="0" indent="0" algn="l" defTabSz="1216025"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393939">
                    <a:lumMod val="75000"/>
                    <a:lumOff val="25000"/>
                  </a:srgbClr>
                </a:solidFill>
                <a:effectLst/>
                <a:uLnTx/>
                <a:uFillTx/>
                <a:latin typeface="inpin heiti" charset="-122"/>
                <a:ea typeface="inpin heiti" charset="-122"/>
                <a:cs typeface="+mn-cs"/>
              </a:endParaRPr>
            </a:p>
          </p:txBody>
        </p:sp>
      </p:grpSp>
      <p:sp>
        <p:nvSpPr>
          <p:cNvPr id="5" name="Rectangle 2">
            <a:extLst>
              <a:ext uri="{FF2B5EF4-FFF2-40B4-BE49-F238E27FC236}">
                <a16:creationId xmlns:a16="http://schemas.microsoft.com/office/drawing/2014/main" id="{7E484A7E-1B4B-4574-841A-13195323A301}"/>
              </a:ext>
            </a:extLst>
          </p:cNvPr>
          <p:cNvSpPr>
            <a:spLocks noChangeArrowheads="1"/>
          </p:cNvSpPr>
          <p:nvPr/>
        </p:nvSpPr>
        <p:spPr bwMode="auto">
          <a:xfrm>
            <a:off x="685800" y="1545256"/>
            <a:ext cx="11096327" cy="3231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270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系统框图如图</a:t>
            </a:r>
            <a:r>
              <a:rPr kumimoji="0" lang="zh-CN" altLang="en-US"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所示，两个通道的输入信号经过信号调理和换挡电路后由</a:t>
            </a:r>
            <a:r>
              <a:rPr kumimoji="0" lang="en-US" altLang="zh-CN" sz="3200" b="0" i="0" u="none" strike="noStrike" cap="none" normalizeH="0" baseline="0" dirty="0">
                <a:ln>
                  <a:noFill/>
                </a:ln>
                <a:solidFill>
                  <a:schemeClr val="tx1"/>
                </a:solidFill>
                <a:effectLst/>
                <a:ea typeface="宋体" panose="02010600030101010101" pitchFamily="2" charset="-122"/>
                <a:cs typeface="Times New Roman" panose="02020603050405020304" pitchFamily="18" charset="0"/>
              </a:rPr>
              <a:t>AD9288</a:t>
            </a:r>
            <a:r>
              <a:rPr kumimoji="0" lang="zh-CN" altLang="en-US"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采集，通过并行数据总线输入</a:t>
            </a:r>
            <a:r>
              <a:rPr kumimoji="0" lang="en-US" altLang="zh-CN" sz="3200" b="0" i="0" u="none" strike="noStrike" cap="none" normalizeH="0" baseline="0" dirty="0">
                <a:ln>
                  <a:noFill/>
                </a:ln>
                <a:solidFill>
                  <a:schemeClr val="tx1"/>
                </a:solidFill>
                <a:effectLst/>
                <a:ea typeface="宋体" panose="02010600030101010101" pitchFamily="2" charset="-122"/>
                <a:cs typeface="Times New Roman" panose="02020603050405020304" pitchFamily="18" charset="0"/>
              </a:rPr>
              <a:t>FPGA</a:t>
            </a:r>
            <a:r>
              <a:rPr kumimoji="0" lang="zh-CN" altLang="en-US"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3200" b="0" i="0" u="none" strike="noStrike" cap="none" normalizeH="0" baseline="0" dirty="0">
                <a:ln>
                  <a:noFill/>
                </a:ln>
                <a:solidFill>
                  <a:schemeClr val="tx1"/>
                </a:solidFill>
                <a:effectLst/>
                <a:ea typeface="宋体" panose="02010600030101010101" pitchFamily="2" charset="-122"/>
                <a:cs typeface="Times New Roman" panose="02020603050405020304" pitchFamily="18" charset="0"/>
              </a:rPr>
              <a:t>PL </a:t>
            </a:r>
            <a:r>
              <a:rPr kumimoji="0" lang="zh-CN" altLang="en-US"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部分最终将数据通过</a:t>
            </a:r>
            <a:r>
              <a:rPr kumimoji="0" lang="en-US" altLang="zh-CN" sz="3200" b="0" i="0" u="none" strike="noStrike" cap="none" normalizeH="0" baseline="0" dirty="0">
                <a:ln>
                  <a:noFill/>
                </a:ln>
                <a:solidFill>
                  <a:schemeClr val="tx1"/>
                </a:solidFill>
                <a:effectLst/>
                <a:ea typeface="宋体" panose="02010600030101010101" pitchFamily="2" charset="-122"/>
                <a:cs typeface="Times New Roman" panose="02020603050405020304" pitchFamily="18" charset="0"/>
              </a:rPr>
              <a:t>DMA </a:t>
            </a:r>
            <a:r>
              <a:rPr kumimoji="0" lang="zh-CN" altLang="en-US"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存储在</a:t>
            </a:r>
            <a:r>
              <a:rPr kumimoji="0" lang="en-US" altLang="zh-CN" sz="3200" b="0" i="0" u="none" strike="noStrike" cap="none" normalizeH="0" baseline="0" dirty="0">
                <a:ln>
                  <a:noFill/>
                </a:ln>
                <a:solidFill>
                  <a:schemeClr val="tx1"/>
                </a:solidFill>
                <a:effectLst/>
                <a:ea typeface="宋体" panose="02010600030101010101" pitchFamily="2" charset="-122"/>
                <a:cs typeface="Times New Roman" panose="02020603050405020304" pitchFamily="18" charset="0"/>
              </a:rPr>
              <a:t>DDR </a:t>
            </a:r>
            <a:r>
              <a:rPr kumimoji="0" lang="zh-CN" altLang="en-US"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中，供</a:t>
            </a:r>
            <a:r>
              <a:rPr kumimoji="0" lang="en-US" altLang="zh-CN" sz="3200" b="0" i="0" u="none" strike="noStrike" cap="none" normalizeH="0" baseline="0" dirty="0">
                <a:ln>
                  <a:noFill/>
                </a:ln>
                <a:solidFill>
                  <a:schemeClr val="tx1"/>
                </a:solidFill>
                <a:effectLst/>
                <a:ea typeface="宋体" panose="02010600030101010101" pitchFamily="2" charset="-122"/>
                <a:cs typeface="Times New Roman" panose="02020603050405020304" pitchFamily="18" charset="0"/>
              </a:rPr>
              <a:t>PS </a:t>
            </a:r>
            <a:r>
              <a:rPr kumimoji="0" lang="zh-CN" altLang="en-US"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部分进行读取。</a:t>
            </a:r>
            <a:r>
              <a:rPr kumimoji="0" lang="en-US" altLang="zh-CN" sz="3200" b="0" i="0" u="none" strike="noStrike" cap="none" normalizeH="0" baseline="0" dirty="0">
                <a:ln>
                  <a:noFill/>
                </a:ln>
                <a:solidFill>
                  <a:schemeClr val="tx1"/>
                </a:solidFill>
                <a:effectLst/>
                <a:ea typeface="宋体" panose="02010600030101010101" pitchFamily="2" charset="-122"/>
                <a:cs typeface="Times New Roman" panose="02020603050405020304" pitchFamily="18" charset="0"/>
              </a:rPr>
              <a:t>PS </a:t>
            </a:r>
            <a:r>
              <a:rPr kumimoji="0" lang="zh-CN" altLang="en-US"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部分完成采样逻辑的控制和波形显示等人机交互部分，通过</a:t>
            </a:r>
            <a:r>
              <a:rPr kumimoji="0" lang="en-US" altLang="zh-CN" sz="3200" b="0" i="0" u="none" strike="noStrike" cap="none" normalizeH="0" baseline="0" dirty="0">
                <a:ln>
                  <a:noFill/>
                </a:ln>
                <a:solidFill>
                  <a:schemeClr val="tx1"/>
                </a:solidFill>
                <a:effectLst/>
                <a:ea typeface="宋体" panose="02010600030101010101" pitchFamily="2" charset="-122"/>
                <a:cs typeface="Times New Roman" panose="02020603050405020304" pitchFamily="18" charset="0"/>
              </a:rPr>
              <a:t>VDMA </a:t>
            </a:r>
            <a:r>
              <a:rPr kumimoji="0" lang="zh-CN" altLang="en-US" sz="3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驱动显示器显示。</a:t>
            </a:r>
            <a:endParaRPr kumimoji="0" lang="zh-CN" altLang="en-US" sz="1600" b="0" i="0" u="none" strike="noStrike" cap="none" normalizeH="0" baseline="0" dirty="0">
              <a:ln>
                <a:noFill/>
              </a:ln>
              <a:solidFill>
                <a:schemeClr val="tx1"/>
              </a:solidFill>
              <a:effectLst/>
            </a:endParaRPr>
          </a:p>
          <a:p>
            <a:pPr marL="0" marR="0" lvl="0" indent="304800" algn="l" defTabSz="914400" rtl="0" eaLnBrk="0" fontAlgn="base" latinLnBrk="0" hangingPunct="0">
              <a:lnSpc>
                <a:spcPct val="100000"/>
              </a:lnSpc>
              <a:spcBef>
                <a:spcPct val="0"/>
              </a:spcBef>
              <a:spcAft>
                <a:spcPct val="0"/>
              </a:spcAft>
              <a:buClrTx/>
              <a:buSzTx/>
              <a:buFontTx/>
              <a:buNone/>
              <a:tabLst/>
            </a:pPr>
            <a:endParaRPr kumimoji="0" lang="zh-CN" altLang="en-US" sz="4400" b="0" i="0" u="none" strike="noStrike" cap="none" normalizeH="0" baseline="0" dirty="0">
              <a:ln>
                <a:noFill/>
              </a:ln>
              <a:solidFill>
                <a:schemeClr val="tx1"/>
              </a:solidFill>
              <a:effectLst/>
              <a:latin typeface="Arial" panose="020B0604020202020204" pitchFamily="34" charset="0"/>
            </a:endParaRPr>
          </a:p>
        </p:txBody>
      </p:sp>
      <p:pic>
        <p:nvPicPr>
          <p:cNvPr id="2049" name="图片 1">
            <a:extLst>
              <a:ext uri="{FF2B5EF4-FFF2-40B4-BE49-F238E27FC236}">
                <a16:creationId xmlns:a16="http://schemas.microsoft.com/office/drawing/2014/main" id="{7E4688C2-B90C-4267-8A79-1EFB9C9E7C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2081" y="4667854"/>
            <a:ext cx="8221326" cy="170028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D3A20532-94CD-4A89-A4C7-A4A1AC9BF24D}"/>
              </a:ext>
            </a:extLst>
          </p:cNvPr>
          <p:cNvSpPr>
            <a:spLocks noChangeArrowheads="1"/>
          </p:cNvSpPr>
          <p:nvPr/>
        </p:nvSpPr>
        <p:spPr bwMode="auto">
          <a:xfrm>
            <a:off x="0" y="15462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376836248"/>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15" name="矩形 14"/>
          <p:cNvSpPr/>
          <p:nvPr/>
        </p:nvSpPr>
        <p:spPr>
          <a:xfrm>
            <a:off x="0" y="0"/>
            <a:ext cx="12192000" cy="6858000"/>
          </a:xfrm>
          <a:prstGeom prst="rect">
            <a:avLst/>
          </a:prstGeom>
          <a:blipFill dpi="0" rotWithShape="1">
            <a:blip r:embed="rId4">
              <a:alphaModFix amt="20000"/>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11" name="矩形 10"/>
          <p:cNvSpPr/>
          <p:nvPr/>
        </p:nvSpPr>
        <p:spPr>
          <a:xfrm>
            <a:off x="-76200" y="1789176"/>
            <a:ext cx="12192000" cy="274320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8" name="任意多边形 7"/>
          <p:cNvSpPr/>
          <p:nvPr/>
        </p:nvSpPr>
        <p:spPr>
          <a:xfrm>
            <a:off x="4909127" y="1752600"/>
            <a:ext cx="2322731" cy="990600"/>
          </a:xfrm>
          <a:custGeom>
            <a:avLst/>
            <a:gdLst>
              <a:gd name="connsiteX0" fmla="*/ 492783 w 4479461"/>
              <a:gd name="connsiteY0" fmla="*/ 0 h 1910405"/>
              <a:gd name="connsiteX1" fmla="*/ 3986678 w 4479461"/>
              <a:gd name="connsiteY1" fmla="*/ 0 h 1910405"/>
              <a:gd name="connsiteX2" fmla="*/ 4479461 w 4479461"/>
              <a:gd name="connsiteY2" fmla="*/ 946212 h 1910405"/>
              <a:gd name="connsiteX3" fmla="*/ 3977314 w 4479461"/>
              <a:gd name="connsiteY3" fmla="*/ 1910405 h 1910405"/>
              <a:gd name="connsiteX4" fmla="*/ 502148 w 4479461"/>
              <a:gd name="connsiteY4" fmla="*/ 1910405 h 1910405"/>
              <a:gd name="connsiteX5" fmla="*/ 0 w 4479461"/>
              <a:gd name="connsiteY5" fmla="*/ 946212 h 191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9461" h="1910405">
                <a:moveTo>
                  <a:pt x="492783" y="0"/>
                </a:moveTo>
                <a:lnTo>
                  <a:pt x="3986678" y="0"/>
                </a:lnTo>
                <a:lnTo>
                  <a:pt x="4479461" y="946212"/>
                </a:lnTo>
                <a:lnTo>
                  <a:pt x="3977314" y="1910405"/>
                </a:lnTo>
                <a:lnTo>
                  <a:pt x="502148" y="1910405"/>
                </a:lnTo>
                <a:lnTo>
                  <a:pt x="0" y="946212"/>
                </a:lnTo>
                <a:close/>
              </a:path>
            </a:pathLst>
          </a:custGeom>
          <a:solidFill>
            <a:srgbClr val="FFC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inpin heiti" charset="-122"/>
                <a:ea typeface="inpin heiti" charset="-122"/>
                <a:cs typeface="+mn-cs"/>
              </a:rPr>
              <a:t>              </a:t>
            </a:r>
            <a:endParaRPr kumimoji="0" lang="zh-CN" altLang="en-US" sz="2800" b="0" i="0" u="none" strike="noStrike" kern="1200" cap="none" spc="0" normalizeH="0" baseline="0" noProof="0" dirty="0">
              <a:ln>
                <a:noFill/>
              </a:ln>
              <a:solidFill>
                <a:prstClr val="white"/>
              </a:solidFill>
              <a:effectLst/>
              <a:uLnTx/>
              <a:uFillTx/>
              <a:latin typeface="inpin heiti" charset="-122"/>
              <a:ea typeface="inpin heiti" charset="-122"/>
              <a:cs typeface="+mn-cs"/>
            </a:endParaRPr>
          </a:p>
        </p:txBody>
      </p:sp>
      <p:sp>
        <p:nvSpPr>
          <p:cNvPr id="9" name="文本框 8"/>
          <p:cNvSpPr txBox="1"/>
          <p:nvPr/>
        </p:nvSpPr>
        <p:spPr>
          <a:xfrm>
            <a:off x="4572005" y="3290200"/>
            <a:ext cx="3467616" cy="646331"/>
          </a:xfrm>
          <a:prstGeom prst="rect">
            <a:avLst/>
          </a:prstGeom>
          <a:noFill/>
          <a:effectLst/>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2800" normalizeH="0" baseline="0" noProof="0" dirty="0">
                <a:ln w="15875">
                  <a:noFill/>
                </a:ln>
                <a:solidFill>
                  <a:prstClr val="black">
                    <a:lumMod val="75000"/>
                    <a:lumOff val="25000"/>
                  </a:prstClr>
                </a:solidFill>
                <a:effectLst/>
                <a:uLnTx/>
                <a:uFillTx/>
                <a:latin typeface="inpin heiti" charset="-122"/>
                <a:ea typeface="inpin heiti" charset="-122"/>
                <a:cs typeface="+mn-cs"/>
              </a:rPr>
              <a:t>团队分工</a:t>
            </a:r>
          </a:p>
        </p:txBody>
      </p:sp>
      <p:sp>
        <p:nvSpPr>
          <p:cNvPr id="10" name="文本框 9"/>
          <p:cNvSpPr txBox="1"/>
          <p:nvPr/>
        </p:nvSpPr>
        <p:spPr>
          <a:xfrm>
            <a:off x="4996724" y="2067580"/>
            <a:ext cx="2242276"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600" normalizeH="0" baseline="0" noProof="0" dirty="0">
                <a:ln w="0">
                  <a:noFill/>
                </a:ln>
                <a:solidFill>
                  <a:prstClr val="white"/>
                </a:solidFill>
                <a:effectLst/>
                <a:uLnTx/>
                <a:uFillTx/>
                <a:latin typeface="inpin heiti" charset="-122"/>
                <a:ea typeface="inpin heiti" charset="-122"/>
                <a:cs typeface="+mn-cs"/>
              </a:rPr>
              <a:t>PART03</a:t>
            </a:r>
          </a:p>
        </p:txBody>
      </p:sp>
      <p:pic>
        <p:nvPicPr>
          <p:cNvPr id="12" name="图片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rot="7385971">
            <a:off x="5041791" y="769200"/>
            <a:ext cx="2057400" cy="1645223"/>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716497566"/>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par>
                                <p:cTn id="16" presetID="47"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000"/>
                                        <p:tgtEl>
                                          <p:spTgt spid="9"/>
                                        </p:tgtEl>
                                      </p:cBhvr>
                                    </p:animEffect>
                                    <p:anim calcmode="lin" valueType="num">
                                      <p:cBhvr>
                                        <p:cTn id="31" dur="1000" fill="hold"/>
                                        <p:tgtEl>
                                          <p:spTgt spid="9"/>
                                        </p:tgtEl>
                                        <p:attrNameLst>
                                          <p:attrName>ppt_x</p:attrName>
                                        </p:attrNameLst>
                                      </p:cBhvr>
                                      <p:tavLst>
                                        <p:tav tm="0">
                                          <p:val>
                                            <p:strVal val="#ppt_x"/>
                                          </p:val>
                                        </p:tav>
                                        <p:tav tm="100000">
                                          <p:val>
                                            <p:strVal val="#ppt_x"/>
                                          </p:val>
                                        </p:tav>
                                      </p:tavLst>
                                    </p:anim>
                                    <p:anim calcmode="lin" valueType="num">
                                      <p:cBhvr>
                                        <p:cTn id="3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8" grpId="0" animBg="1"/>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t="-3000" b="-3000"/>
          </a:stretch>
        </a:blipFill>
        <a:effectLst/>
      </p:bgPr>
    </p:bg>
    <p:spTree>
      <p:nvGrpSpPr>
        <p:cNvPr id="1" name=""/>
        <p:cNvGrpSpPr/>
        <p:nvPr/>
      </p:nvGrpSpPr>
      <p:grpSpPr>
        <a:xfrm>
          <a:off x="0" y="0"/>
          <a:ext cx="0" cy="0"/>
          <a:chOff x="0" y="0"/>
          <a:chExt cx="0" cy="0"/>
        </a:xfrm>
      </p:grpSpPr>
      <p:sp>
        <p:nvSpPr>
          <p:cNvPr id="2" name="Arc 30"/>
          <p:cNvSpPr/>
          <p:nvPr/>
        </p:nvSpPr>
        <p:spPr>
          <a:xfrm rot="19051047">
            <a:off x="266333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sp>
        <p:nvSpPr>
          <p:cNvPr id="3" name="Arc 31"/>
          <p:cNvSpPr/>
          <p:nvPr/>
        </p:nvSpPr>
        <p:spPr>
          <a:xfrm rot="19051047">
            <a:off x="473981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sp>
        <p:nvSpPr>
          <p:cNvPr id="4" name="Arc 32"/>
          <p:cNvSpPr/>
          <p:nvPr/>
        </p:nvSpPr>
        <p:spPr>
          <a:xfrm rot="19051047">
            <a:off x="6816292" y="931418"/>
            <a:ext cx="2139119" cy="2139237"/>
          </a:xfrm>
          <a:prstGeom prst="arc">
            <a:avLst/>
          </a:prstGeom>
          <a:ln w="28575">
            <a:solidFill>
              <a:srgbClr val="FFC000"/>
            </a:solidFill>
            <a:prstDash val="sysDot"/>
            <a:tailEnd type="stealth"/>
          </a:ln>
        </p:spPr>
        <p:style>
          <a:lnRef idx="1">
            <a:schemeClr val="accent1"/>
          </a:lnRef>
          <a:fillRef idx="0">
            <a:schemeClr val="accent1"/>
          </a:fillRef>
          <a:effectRef idx="0">
            <a:schemeClr val="accent1"/>
          </a:effectRef>
          <a:fontRef idx="minor">
            <a:schemeClr val="tx1"/>
          </a:fontRef>
        </p:style>
        <p:txBody>
          <a:bodyPr lIns="64986" tIns="32492" rIns="64986" bIns="32492" rtlCol="0" anchor="ctr"/>
          <a:lstStyle/>
          <a:p>
            <a:pPr marL="0" marR="0" lvl="0" indent="0" algn="ctr" defTabSz="649930" rtl="0" eaLnBrk="1" fontAlgn="base" latinLnBrk="0" hangingPunct="1">
              <a:lnSpc>
                <a:spcPct val="100000"/>
              </a:lnSpc>
              <a:spcBef>
                <a:spcPct val="0"/>
              </a:spcBef>
              <a:spcAft>
                <a:spcPct val="0"/>
              </a:spcAft>
              <a:buClrTx/>
              <a:buSzTx/>
              <a:buFontTx/>
              <a:buNone/>
              <a:tabLst/>
              <a:defRPr/>
            </a:pPr>
            <a:endParaRPr kumimoji="0" lang="en-US" sz="2700" b="0" i="0" u="none" strike="noStrike" kern="1200" cap="none" spc="0" normalizeH="0" baseline="0" noProof="0" dirty="0">
              <a:ln>
                <a:noFill/>
              </a:ln>
              <a:solidFill>
                <a:srgbClr val="393939"/>
              </a:solidFill>
              <a:effectLst/>
              <a:uLnTx/>
              <a:uFillTx/>
              <a:latin typeface="inpin heiti" charset="-122"/>
              <a:ea typeface="inpin heiti" charset="-122"/>
              <a:cs typeface="+mn-cs"/>
            </a:endParaRPr>
          </a:p>
        </p:txBody>
      </p:sp>
      <p:grpSp>
        <p:nvGrpSpPr>
          <p:cNvPr id="22" name="组合 21"/>
          <p:cNvGrpSpPr/>
          <p:nvPr/>
        </p:nvGrpSpPr>
        <p:grpSpPr>
          <a:xfrm>
            <a:off x="0" y="228257"/>
            <a:ext cx="12192000" cy="736868"/>
            <a:chOff x="0" y="207136"/>
            <a:chExt cx="12192000" cy="736868"/>
          </a:xfrm>
        </p:grpSpPr>
        <p:sp>
          <p:nvSpPr>
            <p:cNvPr id="23" name="文本框 22"/>
            <p:cNvSpPr txBox="1"/>
            <p:nvPr/>
          </p:nvSpPr>
          <p:spPr>
            <a:xfrm>
              <a:off x="5262264" y="207136"/>
              <a:ext cx="1627369" cy="736868"/>
            </a:xfrm>
            <a:prstGeom prst="rect">
              <a:avLst/>
            </a:prstGeom>
            <a:noFill/>
            <a:effectLst/>
          </p:spPr>
          <p:txBody>
            <a:bodyPr wrap="none" rtlCol="0">
              <a:spAutoFit/>
            </a:bodyPr>
            <a:lstStyle/>
            <a:p>
              <a:pPr algn="just">
                <a:lnSpc>
                  <a:spcPct val="172000"/>
                </a:lnSpc>
                <a:spcBef>
                  <a:spcPts val="1300"/>
                </a:spcBef>
                <a:spcAft>
                  <a:spcPts val="1300"/>
                </a:spcAft>
              </a:pPr>
              <a:r>
                <a:rPr lang="zh-CN" altLang="zh-CN" sz="2800" b="1" kern="100" dirty="0">
                  <a:effectLst/>
                  <a:latin typeface="等线 Light" panose="02010600030101010101" pitchFamily="2" charset="-122"/>
                  <a:ea typeface="黑体" panose="02010609060101010101" pitchFamily="49" charset="-122"/>
                  <a:cs typeface="Times New Roman" panose="02020603050405020304" pitchFamily="18" charset="0"/>
                </a:rPr>
                <a:t>团队分工</a:t>
              </a:r>
              <a:endParaRPr lang="zh-CN" altLang="zh-CN" sz="2800" b="1" kern="100" dirty="0">
                <a:effectLst/>
                <a:latin typeface="等线 Light" panose="02010600030101010101" pitchFamily="2" charset="-122"/>
                <a:ea typeface="等线 Light" panose="02010600030101010101" pitchFamily="2" charset="-122"/>
                <a:cs typeface="Times New Roman" panose="02020603050405020304" pitchFamily="18" charset="0"/>
              </a:endParaRPr>
            </a:p>
          </p:txBody>
        </p:sp>
        <p:sp>
          <p:nvSpPr>
            <p:cNvPr id="24" name="直接连接符 8"/>
            <p:cNvSpPr>
              <a:spLocks noChangeShapeType="1"/>
            </p:cNvSpPr>
            <p:nvPr/>
          </p:nvSpPr>
          <p:spPr bwMode="auto">
            <a:xfrm>
              <a:off x="0" y="368487"/>
              <a:ext cx="4650014"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marL="0" marR="0" lvl="0" indent="0" algn="l" defTabSz="1216025"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393939">
                    <a:lumMod val="75000"/>
                    <a:lumOff val="25000"/>
                  </a:srgbClr>
                </a:solidFill>
                <a:effectLst/>
                <a:uLnTx/>
                <a:uFillTx/>
                <a:latin typeface="inpin heiti" charset="-122"/>
                <a:ea typeface="inpin heiti" charset="-122"/>
                <a:cs typeface="+mn-cs"/>
              </a:endParaRPr>
            </a:p>
          </p:txBody>
        </p:sp>
        <p:sp>
          <p:nvSpPr>
            <p:cNvPr id="25" name="直接连接符 8"/>
            <p:cNvSpPr>
              <a:spLocks noChangeShapeType="1"/>
            </p:cNvSpPr>
            <p:nvPr/>
          </p:nvSpPr>
          <p:spPr bwMode="auto">
            <a:xfrm>
              <a:off x="7501884" y="367518"/>
              <a:ext cx="4690116" cy="0"/>
            </a:xfrm>
            <a:prstGeom prst="line">
              <a:avLst/>
            </a:prstGeom>
            <a:noFill/>
            <a:ln w="19050">
              <a:solidFill>
                <a:schemeClr val="tx1">
                  <a:lumMod val="75000"/>
                  <a:lumOff val="25000"/>
                </a:schemeClr>
              </a:solidFill>
              <a:prstDash val="dashDot"/>
              <a:bevel/>
            </a:ln>
            <a:extLst>
              <a:ext uri="{909E8E84-426E-40DD-AFC4-6F175D3DCCD1}">
                <a14:hiddenFill xmlns:a14="http://schemas.microsoft.com/office/drawing/2010/main">
                  <a:noFill/>
                </a14:hiddenFill>
              </a:ext>
            </a:extLst>
          </p:spPr>
          <p:txBody>
            <a:bodyPr lIns="121612" tIns="60806" rIns="121612" bIns="60806"/>
            <a:lstStyle/>
            <a:p>
              <a:pPr marL="0" marR="0" lvl="0" indent="0" algn="l" defTabSz="1216025"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srgbClr val="393939">
                    <a:lumMod val="75000"/>
                    <a:lumOff val="25000"/>
                  </a:srgbClr>
                </a:solidFill>
                <a:effectLst/>
                <a:uLnTx/>
                <a:uFillTx/>
                <a:latin typeface="inpin heiti" charset="-122"/>
                <a:ea typeface="inpin heiti" charset="-122"/>
                <a:cs typeface="+mn-cs"/>
              </a:endParaRPr>
            </a:p>
          </p:txBody>
        </p:sp>
      </p:grpSp>
      <p:sp>
        <p:nvSpPr>
          <p:cNvPr id="11" name="文本框 10">
            <a:extLst>
              <a:ext uri="{FF2B5EF4-FFF2-40B4-BE49-F238E27FC236}">
                <a16:creationId xmlns:a16="http://schemas.microsoft.com/office/drawing/2014/main" id="{E60D7938-4DC5-4E61-BAA7-02DA30BFDBE2}"/>
              </a:ext>
            </a:extLst>
          </p:cNvPr>
          <p:cNvSpPr txBox="1"/>
          <p:nvPr/>
        </p:nvSpPr>
        <p:spPr>
          <a:xfrm>
            <a:off x="3048740" y="1676400"/>
            <a:ext cx="6094520" cy="4507131"/>
          </a:xfrm>
          <a:prstGeom prst="rect">
            <a:avLst/>
          </a:prstGeom>
          <a:noFill/>
        </p:spPr>
        <p:txBody>
          <a:bodyPr wrap="square">
            <a:spAutoFit/>
          </a:bodyPr>
          <a:lstStyle/>
          <a:p>
            <a:pPr algn="just">
              <a:lnSpc>
                <a:spcPct val="172000"/>
              </a:lnSpc>
              <a:spcBef>
                <a:spcPts val="1300"/>
              </a:spcBef>
              <a:spcAft>
                <a:spcPts val="1300"/>
              </a:spcAft>
            </a:pPr>
            <a:r>
              <a:rPr lang="zh-CN" altLang="zh-CN" sz="2000" b="1" kern="100" dirty="0">
                <a:effectLst/>
                <a:latin typeface="Times New Roman" panose="02020603050405020304" pitchFamily="18" charset="0"/>
                <a:ea typeface="宋体" panose="02010600030101010101" pitchFamily="2" charset="-122"/>
                <a:cs typeface="Times New Roman" panose="02020603050405020304" pitchFamily="18" charset="0"/>
              </a:rPr>
              <a:t>工作计划：</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第一周：完成立项论证报告，初步讨论方案；</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第二周：方案选择与确定；</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第三周：分别完成软硬件部分，撰写课程设计报告；</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第四周：联合调试，优化系统功能。</a:t>
            </a:r>
          </a:p>
          <a:p>
            <a:pPr algn="just">
              <a:lnSpc>
                <a:spcPct val="172000"/>
              </a:lnSpc>
              <a:spcBef>
                <a:spcPts val="1300"/>
              </a:spcBef>
              <a:spcAft>
                <a:spcPts val="1300"/>
              </a:spcAft>
            </a:pPr>
            <a:r>
              <a:rPr lang="zh-CN" altLang="zh-CN" sz="2000" b="1" kern="100" dirty="0">
                <a:effectLst/>
                <a:latin typeface="Times New Roman" panose="02020603050405020304" pitchFamily="18" charset="0"/>
                <a:ea typeface="宋体" panose="02010600030101010101" pitchFamily="2" charset="-122"/>
                <a:cs typeface="Times New Roman" panose="02020603050405020304" pitchFamily="18" charset="0"/>
              </a:rPr>
              <a:t>团队分工：</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裴熙隆：软件程序的设计；</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刘刚：硬件电路的设计；</a:t>
            </a: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莫卫民：电路焊接、报告撰写。</a:t>
            </a:r>
          </a:p>
        </p:txBody>
      </p:sp>
    </p:spTree>
    <p:extLst>
      <p:ext uri="{BB962C8B-B14F-4D97-AF65-F5344CB8AC3E}">
        <p14:creationId xmlns:p14="http://schemas.microsoft.com/office/powerpoint/2010/main" val="3864948033"/>
      </p:ext>
    </p:extLst>
  </p:cSld>
  <p:clrMapOvr>
    <a:masterClrMapping/>
  </p:clrMapOvr>
  <mc:AlternateContent xmlns:mc="http://schemas.openxmlformats.org/markup-compatibility/2006" xmlns:p14="http://schemas.microsoft.com/office/powerpoint/2010/main">
    <mc:Choice Requires="p14">
      <p:transition spd="slow" p14:dur="1750">
        <p:split orient="vert"/>
      </p:transition>
    </mc:Choice>
    <mc:Fallback xmlns="">
      <p:transition spd="slow">
        <p:split orient="vert"/>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3430</TotalTime>
  <Words>526</Words>
  <Application>Microsoft Office PowerPoint</Application>
  <PresentationFormat>宽屏</PresentationFormat>
  <Paragraphs>68</Paragraphs>
  <Slides>13</Slides>
  <Notes>13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13</vt:i4>
      </vt:variant>
    </vt:vector>
  </HeadingPairs>
  <TitlesOfParts>
    <vt:vector size="19" baseType="lpstr">
      <vt:lpstr>inpin heiti</vt:lpstr>
      <vt:lpstr>等线 Light</vt:lpstr>
      <vt:lpstr>Arial</vt:lpstr>
      <vt:lpstr>Calibri</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裴 熙隆</cp:lastModifiedBy>
  <cp:revision>219</cp:revision>
  <dcterms:created xsi:type="dcterms:W3CDTF">2006-08-16T00:00:00Z</dcterms:created>
  <dcterms:modified xsi:type="dcterms:W3CDTF">2020-11-09T11:05:35Z</dcterms:modified>
</cp:coreProperties>
</file>